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6" r:id="rId2"/>
  </p:sldMasterIdLst>
  <p:notesMasterIdLst>
    <p:notesMasterId r:id="rId56"/>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8" r:id="rId54"/>
    <p:sldId id="307" r:id="rId55"/>
  </p:sldIdLst>
  <p:sldSz cx="12192000" cy="6858000"/>
  <p:notesSz cx="6858000" cy="9144000"/>
  <p:embeddedFontLst>
    <p:embeddedFont>
      <p:font typeface="Garamond" panose="02020404030301010803" pitchFamily="18" charset="0"/>
      <p:regular r:id="rId57"/>
      <p:bold r:id="rId58"/>
      <p:italic r:id="rId59"/>
      <p:boldItalic r:id="rId60"/>
    </p:embeddedFont>
    <p:embeddedFont>
      <p:font typeface="Libre Franklin" pitchFamily="2" charset="0"/>
      <p:regular r:id="rId61"/>
      <p:bold r:id="rId62"/>
      <p:italic r:id="rId63"/>
      <p:boldItalic r:id="rId6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67" roundtripDataSignature="AMtx7mim0LH/nkyAKJcpoNKS1J1bjInj6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8B059CA-B474-4631-9A1B-CAD6DE871EE9}">
  <a:tblStyle styleId="{78B059CA-B474-4631-9A1B-CAD6DE871EE9}"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C6B54590-0C20-491D-9940-A1D2872E849B}" styleName="Table_1">
    <a:wholeTbl>
      <a:tcTxStyle b="off" i="off">
        <a:font>
          <a:latin typeface="Franklin Gothic Book"/>
          <a:ea typeface="Franklin Gothic Book"/>
          <a:cs typeface="Franklin Gothic Book"/>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DEDED"/>
          </a:solidFill>
        </a:fill>
      </a:tcStyle>
    </a:wholeTbl>
    <a:band1H>
      <a:tcTxStyle b="off" i="off"/>
      <a:tcStyle>
        <a:tcBdr/>
        <a:fill>
          <a:solidFill>
            <a:srgbClr val="DADAD8"/>
          </a:solidFill>
        </a:fill>
      </a:tcStyle>
    </a:band1H>
    <a:band2H>
      <a:tcTxStyle b="off" i="off"/>
      <a:tcStyle>
        <a:tcBdr/>
      </a:tcStyle>
    </a:band2H>
    <a:band1V>
      <a:tcTxStyle b="off" i="off"/>
      <a:tcStyle>
        <a:tcBdr/>
        <a:fill>
          <a:solidFill>
            <a:srgbClr val="DADAD8"/>
          </a:solidFill>
        </a:fill>
      </a:tcStyle>
    </a:band1V>
    <a:band2V>
      <a:tcTxStyle b="off" i="off"/>
      <a:tcStyle>
        <a:tcBdr/>
      </a:tcStyle>
    </a:band2V>
    <a:lastCol>
      <a:tcTxStyle b="on" i="off">
        <a:font>
          <a:latin typeface="Franklin Gothic Book"/>
          <a:ea typeface="Franklin Gothic Book"/>
          <a:cs typeface="Franklin Gothic Book"/>
        </a:font>
        <a:schemeClr val="lt1"/>
      </a:tcTxStyle>
      <a:tcStyle>
        <a:tcBdr/>
        <a:fill>
          <a:solidFill>
            <a:schemeClr val="accent1"/>
          </a:solidFill>
        </a:fill>
      </a:tcStyle>
    </a:lastCol>
    <a:firstCol>
      <a:tcTxStyle b="on" i="off">
        <a:font>
          <a:latin typeface="Franklin Gothic Book"/>
          <a:ea typeface="Franklin Gothic Book"/>
          <a:cs typeface="Franklin Gothic Book"/>
        </a:font>
        <a:schemeClr val="lt1"/>
      </a:tcTxStyle>
      <a:tcStyle>
        <a:tcBdr/>
        <a:fill>
          <a:solidFill>
            <a:schemeClr val="accent1"/>
          </a:solidFill>
        </a:fill>
      </a:tcStyle>
    </a:firstCol>
    <a:lastRow>
      <a:tcTxStyle b="on" i="off">
        <a:font>
          <a:latin typeface="Franklin Gothic Book"/>
          <a:ea typeface="Franklin Gothic Book"/>
          <a:cs typeface="Franklin Gothic Book"/>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Franklin Gothic Book"/>
          <a:ea typeface="Franklin Gothic Book"/>
          <a:cs typeface="Franklin Gothic Book"/>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247451A7-F40B-4638-9BFC-84D85300B416}" styleName="Table_2">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1B2CB1AD-9926-4813-BA27-94E5E14153E4}" styleName="Table_3">
    <a:wholeTbl>
      <a:tcTxStyle b="off" i="off">
        <a:font>
          <a:latin typeface="Franklin Gothic Book"/>
          <a:ea typeface="Franklin Gothic Book"/>
          <a:cs typeface="Franklin Gothic Book"/>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6E6E6"/>
          </a:solidFill>
        </a:fill>
      </a:tcStyle>
    </a:wholeTbl>
    <a:band1H>
      <a:tcTxStyle b="off" i="off"/>
      <a:tcStyle>
        <a:tcBdr/>
        <a:fill>
          <a:solidFill>
            <a:srgbClr val="CACACA"/>
          </a:solidFill>
        </a:fill>
      </a:tcStyle>
    </a:band1H>
    <a:band2H>
      <a:tcTxStyle b="off" i="off"/>
      <a:tcStyle>
        <a:tcBdr/>
      </a:tcStyle>
    </a:band2H>
    <a:band1V>
      <a:tcTxStyle b="off" i="off"/>
      <a:tcStyle>
        <a:tcBdr/>
        <a:fill>
          <a:solidFill>
            <a:srgbClr val="CACACA"/>
          </a:solidFill>
        </a:fill>
      </a:tcStyle>
    </a:band1V>
    <a:band2V>
      <a:tcTxStyle b="off" i="off"/>
      <a:tcStyle>
        <a:tcBdr/>
      </a:tcStyle>
    </a:band2V>
    <a:lastCol>
      <a:tcTxStyle b="on" i="off">
        <a:font>
          <a:latin typeface="Franklin Gothic Book"/>
          <a:ea typeface="Franklin Gothic Book"/>
          <a:cs typeface="Franklin Gothic Book"/>
        </a:font>
        <a:schemeClr val="lt1"/>
      </a:tcTxStyle>
      <a:tcStyle>
        <a:tcBdr/>
        <a:fill>
          <a:solidFill>
            <a:schemeClr val="dk1"/>
          </a:solidFill>
        </a:fill>
      </a:tcStyle>
    </a:lastCol>
    <a:firstCol>
      <a:tcTxStyle b="on" i="off">
        <a:font>
          <a:latin typeface="Franklin Gothic Book"/>
          <a:ea typeface="Franklin Gothic Book"/>
          <a:cs typeface="Franklin Gothic Book"/>
        </a:font>
        <a:schemeClr val="lt1"/>
      </a:tcTxStyle>
      <a:tcStyle>
        <a:tcBdr/>
        <a:fill>
          <a:solidFill>
            <a:schemeClr val="dk1"/>
          </a:solidFill>
        </a:fill>
      </a:tcStyle>
    </a:firstCol>
    <a:lastRow>
      <a:tcTxStyle b="on" i="off">
        <a:font>
          <a:latin typeface="Franklin Gothic Book"/>
          <a:ea typeface="Franklin Gothic Book"/>
          <a:cs typeface="Franklin Gothic Book"/>
        </a:font>
        <a:schemeClr val="lt1"/>
      </a:tcTxStyle>
      <a:tcStyle>
        <a:tcBdr>
          <a:top>
            <a:ln w="38100" cap="flat" cmpd="sng">
              <a:solidFill>
                <a:schemeClr val="lt1"/>
              </a:solidFill>
              <a:prstDash val="solid"/>
              <a:round/>
              <a:headEnd type="none" w="sm" len="sm"/>
              <a:tailEnd type="none" w="sm" len="sm"/>
            </a:ln>
          </a:top>
        </a:tcBdr>
        <a:fill>
          <a:solidFill>
            <a:schemeClr val="dk1"/>
          </a:solidFill>
        </a:fill>
      </a:tcStyle>
    </a:lastRow>
    <a:seCell>
      <a:tcTxStyle b="off" i="off"/>
      <a:tcStyle>
        <a:tcBdr/>
      </a:tcStyle>
    </a:seCell>
    <a:swCell>
      <a:tcTxStyle b="off" i="off"/>
      <a:tcStyle>
        <a:tcBdr/>
      </a:tcStyle>
    </a:swCell>
    <a:firstRow>
      <a:tcTxStyle b="on" i="off">
        <a:font>
          <a:latin typeface="Franklin Gothic Book"/>
          <a:ea typeface="Franklin Gothic Book"/>
          <a:cs typeface="Franklin Gothic Book"/>
        </a:font>
        <a:schemeClr val="lt1"/>
      </a:tcTxStyle>
      <a:tcStyle>
        <a:tcBdr>
          <a:bottom>
            <a:ln w="38100" cap="flat" cmpd="sng">
              <a:solidFill>
                <a:schemeClr val="lt1"/>
              </a:solidFill>
              <a:prstDash val="solid"/>
              <a:round/>
              <a:headEnd type="none" w="sm" len="sm"/>
              <a:tailEnd type="none" w="sm" len="sm"/>
            </a:ln>
          </a:bottom>
        </a:tcBdr>
        <a:fill>
          <a:solidFill>
            <a:schemeClr val="dk1"/>
          </a:solidFill>
        </a:fill>
      </a:tcStyle>
    </a:firstRow>
    <a:neCell>
      <a:tcTxStyle b="off" i="off"/>
      <a:tcStyle>
        <a:tcBdr/>
      </a:tcStyle>
    </a:neCell>
    <a:nwCell>
      <a:tcTxStyle b="off" i="off"/>
      <a:tcStyle>
        <a:tcBdr/>
      </a:tcStyle>
    </a:nwCell>
  </a:tblStyle>
  <a:tblStyle styleId="{28A75D63-537B-4913-A077-696C8F7BA293}" styleName="Table_4">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821"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font" Target="fonts/font7.fntdata"/><Relationship Id="rId68"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font" Target="fonts/font2.fntdata"/><Relationship Id="rId5" Type="http://schemas.openxmlformats.org/officeDocument/2006/relationships/slide" Target="slides/slide3.xml"/><Relationship Id="rId61" Type="http://schemas.openxmlformats.org/officeDocument/2006/relationships/font" Target="fonts/font5.fntdata"/><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notesMaster" Target="notesMasters/notesMaster1.xml"/><Relationship Id="rId64" Type="http://schemas.openxmlformats.org/officeDocument/2006/relationships/font" Target="fonts/font8.fntdata"/><Relationship Id="rId69"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font" Target="fonts/font3.fntdata"/><Relationship Id="rId67" Type="http://customschemas.google.com/relationships/presentationmetadata" Target="metadata"/><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font" Target="fonts/font6.fntdata"/><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font" Target="fonts/font1.fntdata"/><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font" Target="fonts/font4.fntdata"/><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9" name="Google Shape;189;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0" name="Google Shape;190;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33420cfc464_1_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4" name="Google Shape;254;g33420cfc464_1_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5" name="Google Shape;255;g33420cfc464_1_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3" name="Google Shape;263;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4" name="Google Shape;264;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0" name="Google Shape;270;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David</a:t>
            </a:r>
            <a:endParaRPr/>
          </a:p>
        </p:txBody>
      </p:sp>
      <p:sp>
        <p:nvSpPr>
          <p:cNvPr id="271" name="Google Shape;271;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12</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7" name="Google Shape;277;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8" name="Google Shape;278;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13</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4" name="Google Shape;284;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5" name="Google Shape;285;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1" name="Google Shape;291;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2" name="Google Shape;292;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8" name="Google Shape;298;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9" name="Google Shape;299;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5" name="Google Shape;305;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2d909ee81e5_0_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1" name="Google Shape;311;g2d909ee81e5_0_5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2" name="Google Shape;312;g2d909ee81e5_0_5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2d909ee81e5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9" name="Google Shape;319;g2d909ee81e5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0" name="Google Shape;320;g2d909ee81e5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5" name="Google Shape;195;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6" name="Google Shape;196;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g2d909ee81e5_0_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7" name="Google Shape;327;g2d909ee81e5_0_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8" name="Google Shape;328;g2d909ee81e5_0_1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2d909ee81e5_0_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5" name="Google Shape;335;g2d909ee81e5_0_2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6" name="Google Shape;336;g2d909ee81e5_0_2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g2d909ee81e5_0_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3" name="Google Shape;343;g2d909ee81e5_0_3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4" name="Google Shape;344;g2d909ee81e5_0_3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g2d909ee81e5_0_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1" name="Google Shape;351;g2d909ee81e5_0_4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2" name="Google Shape;352;g2d909ee81e5_0_4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9" name="Google Shape;359;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0" name="Google Shape;360;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6" name="Google Shape;366;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7" name="Google Shape;367;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g33420cfc464_1_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3" name="Google Shape;373;g33420cfc464_1_3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4" name="Google Shape;374;g33420cfc464_1_3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g33097a728b4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1" name="Google Shape;381;g33097a728b4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2" name="Google Shape;382;g33097a728b4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27</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Google Shape;387;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8" name="Google Shape;388;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9" name="Google Shape;389;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5" name="Google Shape;395;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6" name="Google Shape;396;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29</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3" name="Google Shape;203;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4" name="Google Shape;204;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
        <p:cNvGrpSpPr/>
        <p:nvPr/>
      </p:nvGrpSpPr>
      <p:grpSpPr>
        <a:xfrm>
          <a:off x="0" y="0"/>
          <a:ext cx="0" cy="0"/>
          <a:chOff x="0" y="0"/>
          <a:chExt cx="0" cy="0"/>
        </a:xfrm>
      </p:grpSpPr>
      <p:sp>
        <p:nvSpPr>
          <p:cNvPr id="401" name="Google Shape;401;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2" name="Google Shape;402;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3" name="Google Shape;403;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30</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9" name="Google Shape;409;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16" name="Google Shape;416;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Google Shape;422;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23" name="Google Shape;423;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Google Shape;428;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29" name="Google Shape;429;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Google Shape;434;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35" name="Google Shape;435;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1" name="Google Shape;441;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g33420cfc464_1_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8" name="Google Shape;448;g33420cfc464_1_4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9" name="Google Shape;449;g33420cfc464_1_4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37</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Google Shape;455;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6" name="Google Shape;456;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7" name="Google Shape;457;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38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Google Shape;462;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3" name="Google Shape;463;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64" name="Google Shape;464;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39</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33420cfc464_1_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 name="Google Shape;210;g33420cfc464_1_2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1" name="Google Shape;211;g33420cfc464_1_2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3" name="Google Shape;473;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4" name="Google Shape;474;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40</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4"/>
        <p:cNvGrpSpPr/>
        <p:nvPr/>
      </p:nvGrpSpPr>
      <p:grpSpPr>
        <a:xfrm>
          <a:off x="0" y="0"/>
          <a:ext cx="0" cy="0"/>
          <a:chOff x="0" y="0"/>
          <a:chExt cx="0" cy="0"/>
        </a:xfrm>
      </p:grpSpPr>
      <p:sp>
        <p:nvSpPr>
          <p:cNvPr id="485" name="Google Shape;485;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6" name="Google Shape;486;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3"/>
        <p:cNvGrpSpPr/>
        <p:nvPr/>
      </p:nvGrpSpPr>
      <p:grpSpPr>
        <a:xfrm>
          <a:off x="0" y="0"/>
          <a:ext cx="0" cy="0"/>
          <a:chOff x="0" y="0"/>
          <a:chExt cx="0" cy="0"/>
        </a:xfrm>
      </p:grpSpPr>
      <p:sp>
        <p:nvSpPr>
          <p:cNvPr id="494" name="Google Shape;494;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95" name="Google Shape;495;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5"/>
        <p:cNvGrpSpPr/>
        <p:nvPr/>
      </p:nvGrpSpPr>
      <p:grpSpPr>
        <a:xfrm>
          <a:off x="0" y="0"/>
          <a:ext cx="0" cy="0"/>
          <a:chOff x="0" y="0"/>
          <a:chExt cx="0" cy="0"/>
        </a:xfrm>
      </p:grpSpPr>
      <p:sp>
        <p:nvSpPr>
          <p:cNvPr id="506" name="Google Shape;506;g33420cfc464_1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7" name="Google Shape;507;g33420cfc464_1_5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08" name="Google Shape;508;g33420cfc464_1_5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43</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3"/>
        <p:cNvGrpSpPr/>
        <p:nvPr/>
      </p:nvGrpSpPr>
      <p:grpSpPr>
        <a:xfrm>
          <a:off x="0" y="0"/>
          <a:ext cx="0" cy="0"/>
          <a:chOff x="0" y="0"/>
          <a:chExt cx="0" cy="0"/>
        </a:xfrm>
      </p:grpSpPr>
      <p:sp>
        <p:nvSpPr>
          <p:cNvPr id="514" name="Google Shape;514;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5" name="Google Shape;515;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6" name="Google Shape;516;p3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44</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
        <p:cNvGrpSpPr/>
        <p:nvPr/>
      </p:nvGrpSpPr>
      <p:grpSpPr>
        <a:xfrm>
          <a:off x="0" y="0"/>
          <a:ext cx="0" cy="0"/>
          <a:chOff x="0" y="0"/>
          <a:chExt cx="0" cy="0"/>
        </a:xfrm>
      </p:grpSpPr>
      <p:sp>
        <p:nvSpPr>
          <p:cNvPr id="522" name="Google Shape;522;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3" name="Google Shape;523;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4" name="Google Shape;524;p3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45</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1"/>
        <p:cNvGrpSpPr/>
        <p:nvPr/>
      </p:nvGrpSpPr>
      <p:grpSpPr>
        <a:xfrm>
          <a:off x="0" y="0"/>
          <a:ext cx="0" cy="0"/>
          <a:chOff x="0" y="0"/>
          <a:chExt cx="0" cy="0"/>
        </a:xfrm>
      </p:grpSpPr>
      <p:sp>
        <p:nvSpPr>
          <p:cNvPr id="542" name="Google Shape;542;g33420cfc464_1_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3" name="Google Shape;543;g33420cfc464_1_5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44" name="Google Shape;544;g33420cfc464_1_5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46</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9"/>
        <p:cNvGrpSpPr/>
        <p:nvPr/>
      </p:nvGrpSpPr>
      <p:grpSpPr>
        <a:xfrm>
          <a:off x="0" y="0"/>
          <a:ext cx="0" cy="0"/>
          <a:chOff x="0" y="0"/>
          <a:chExt cx="0" cy="0"/>
        </a:xfrm>
      </p:grpSpPr>
      <p:sp>
        <p:nvSpPr>
          <p:cNvPr id="550" name="Google Shape;550;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51" name="Google Shape;551;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6"/>
        <p:cNvGrpSpPr/>
        <p:nvPr/>
      </p:nvGrpSpPr>
      <p:grpSpPr>
        <a:xfrm>
          <a:off x="0" y="0"/>
          <a:ext cx="0" cy="0"/>
          <a:chOff x="0" y="0"/>
          <a:chExt cx="0" cy="0"/>
        </a:xfrm>
      </p:grpSpPr>
      <p:sp>
        <p:nvSpPr>
          <p:cNvPr id="557" name="Google Shape;557;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58" name="Google Shape;558;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3"/>
        <p:cNvGrpSpPr/>
        <p:nvPr/>
      </p:nvGrpSpPr>
      <p:grpSpPr>
        <a:xfrm>
          <a:off x="0" y="0"/>
          <a:ext cx="0" cy="0"/>
          <a:chOff x="0" y="0"/>
          <a:chExt cx="0" cy="0"/>
        </a:xfrm>
      </p:grpSpPr>
      <p:sp>
        <p:nvSpPr>
          <p:cNvPr id="564" name="Google Shape;564;g1ee8d01f392_2_9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5" name="Google Shape;565;g1ee8d01f392_2_9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566" name="Google Shape;566;g1ee8d01f392_2_9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200"/>
              <a:buFont typeface="Calibri"/>
              <a:buNone/>
            </a:pPr>
            <a:fld id="{00000000-1234-1234-1234-123412341234}" type="slidenum">
              <a:rPr lang="en-US"/>
              <a:t>49</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8" name="Google Shape;218;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9" name="Google Shape;219;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a:t>
            </a:fld>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
        <p:cNvGrpSpPr/>
        <p:nvPr/>
      </p:nvGrpSpPr>
      <p:grpSpPr>
        <a:xfrm>
          <a:off x="0" y="0"/>
          <a:ext cx="0" cy="0"/>
          <a:chOff x="0" y="0"/>
          <a:chExt cx="0" cy="0"/>
        </a:xfrm>
      </p:grpSpPr>
      <p:sp>
        <p:nvSpPr>
          <p:cNvPr id="571" name="Google Shape;571;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2" name="Google Shape;572;p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73" name="Google Shape;573;p3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50</a:t>
            </a:fld>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7"/>
        <p:cNvGrpSpPr/>
        <p:nvPr/>
      </p:nvGrpSpPr>
      <p:grpSpPr>
        <a:xfrm>
          <a:off x="0" y="0"/>
          <a:ext cx="0" cy="0"/>
          <a:chOff x="0" y="0"/>
          <a:chExt cx="0" cy="0"/>
        </a:xfrm>
      </p:grpSpPr>
      <p:sp>
        <p:nvSpPr>
          <p:cNvPr id="578" name="Google Shape;578;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9" name="Google Shape;579;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0" name="Google Shape;580;p3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51</a:t>
            </a:fld>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7">
          <a:extLst>
            <a:ext uri="{FF2B5EF4-FFF2-40B4-BE49-F238E27FC236}">
              <a16:creationId xmlns:a16="http://schemas.microsoft.com/office/drawing/2014/main" id="{3DD3EA2A-4566-ED94-24C8-A3DA0B1BE31B}"/>
            </a:ext>
          </a:extLst>
        </p:cNvPr>
        <p:cNvGrpSpPr/>
        <p:nvPr/>
      </p:nvGrpSpPr>
      <p:grpSpPr>
        <a:xfrm>
          <a:off x="0" y="0"/>
          <a:ext cx="0" cy="0"/>
          <a:chOff x="0" y="0"/>
          <a:chExt cx="0" cy="0"/>
        </a:xfrm>
      </p:grpSpPr>
      <p:sp>
        <p:nvSpPr>
          <p:cNvPr id="578" name="Google Shape;578;p38:notes">
            <a:extLst>
              <a:ext uri="{FF2B5EF4-FFF2-40B4-BE49-F238E27FC236}">
                <a16:creationId xmlns:a16="http://schemas.microsoft.com/office/drawing/2014/main" id="{8E09787A-31D0-64C6-41C9-9D8C74CA4DE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9" name="Google Shape;579;p38:notes">
            <a:extLst>
              <a:ext uri="{FF2B5EF4-FFF2-40B4-BE49-F238E27FC236}">
                <a16:creationId xmlns:a16="http://schemas.microsoft.com/office/drawing/2014/main" id="{EC02B745-EA9F-3966-E2CA-F7AC09A26E9E}"/>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0" name="Google Shape;580;p38:notes">
            <a:extLst>
              <a:ext uri="{FF2B5EF4-FFF2-40B4-BE49-F238E27FC236}">
                <a16:creationId xmlns:a16="http://schemas.microsoft.com/office/drawing/2014/main" id="{085D627D-36D3-DF1E-EBB8-6A5FA3587501}"/>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52</a:t>
            </a:fld>
            <a:endParaRPr/>
          </a:p>
        </p:txBody>
      </p:sp>
    </p:spTree>
    <p:extLst>
      <p:ext uri="{BB962C8B-B14F-4D97-AF65-F5344CB8AC3E}">
        <p14:creationId xmlns:p14="http://schemas.microsoft.com/office/powerpoint/2010/main" val="311093102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4"/>
        <p:cNvGrpSpPr/>
        <p:nvPr/>
      </p:nvGrpSpPr>
      <p:grpSpPr>
        <a:xfrm>
          <a:off x="0" y="0"/>
          <a:ext cx="0" cy="0"/>
          <a:chOff x="0" y="0"/>
          <a:chExt cx="0" cy="0"/>
        </a:xfrm>
      </p:grpSpPr>
      <p:sp>
        <p:nvSpPr>
          <p:cNvPr id="585" name="Google Shape;585;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6" name="Google Shape;586;p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7" name="Google Shape;587;p3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53</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5" name="Google Shape;22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6" name="Google Shape;22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1ee8b2ca97d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2" name="Google Shape;232;g1ee8b2ca97d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3" name="Google Shape;233;g1ee8b2ca97d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0" name="Google Shape;240;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1" name="Google Shape;241;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7" name="Google Shape;247;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8" name="Google Shape;248;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bg>
      <p:bgPr>
        <a:solidFill>
          <a:srgbClr val="101D49"/>
        </a:solidFill>
        <a:effectLst/>
      </p:bgPr>
    </p:bg>
    <p:spTree>
      <p:nvGrpSpPr>
        <p:cNvPr id="1" name="Shape 19"/>
        <p:cNvGrpSpPr/>
        <p:nvPr/>
      </p:nvGrpSpPr>
      <p:grpSpPr>
        <a:xfrm>
          <a:off x="0" y="0"/>
          <a:ext cx="0" cy="0"/>
          <a:chOff x="0" y="0"/>
          <a:chExt cx="0" cy="0"/>
        </a:xfrm>
      </p:grpSpPr>
      <p:sp>
        <p:nvSpPr>
          <p:cNvPr id="20" name="Google Shape;20;p41"/>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 name="Google Shape;21;p41"/>
          <p:cNvSpPr txBox="1">
            <a:spLocks noGrp="1"/>
          </p:cNvSpPr>
          <p:nvPr>
            <p:ph type="ctrTitle"/>
          </p:nvPr>
        </p:nvSpPr>
        <p:spPr>
          <a:xfrm>
            <a:off x="1915128" y="1788454"/>
            <a:ext cx="8361229" cy="2098226"/>
          </a:xfrm>
          <a:prstGeom prst="rect">
            <a:avLst/>
          </a:prstGeom>
          <a:noFill/>
          <a:ln>
            <a:noFill/>
          </a:ln>
        </p:spPr>
        <p:txBody>
          <a:bodyPr spcFirstLastPara="1" wrap="square" lIns="91425" tIns="45700" rIns="91425" bIns="45700" anchor="b" anchorCtr="0">
            <a:noAutofit/>
          </a:bodyPr>
          <a:lstStyle>
            <a:lvl1pPr marR="0" lvl="0" algn="ctr" rtl="0">
              <a:lnSpc>
                <a:spcPct val="89000"/>
              </a:lnSpc>
              <a:spcBef>
                <a:spcPts val="0"/>
              </a:spcBef>
              <a:spcAft>
                <a:spcPts val="0"/>
              </a:spcAft>
              <a:buClr>
                <a:srgbClr val="101D49"/>
              </a:buClr>
              <a:buSzPts val="7200"/>
              <a:buFont typeface="Calibri"/>
              <a:buNone/>
              <a:defRPr sz="7200" b="0" i="0" u="none" strike="noStrike" cap="none">
                <a:solidFill>
                  <a:srgbClr val="101D4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2" name="Google Shape;22;p41"/>
          <p:cNvSpPr txBox="1">
            <a:spLocks noGrp="1"/>
          </p:cNvSpPr>
          <p:nvPr>
            <p:ph type="subTitle" idx="1"/>
          </p:nvPr>
        </p:nvSpPr>
        <p:spPr>
          <a:xfrm>
            <a:off x="2679909" y="3956283"/>
            <a:ext cx="6831673" cy="1086237"/>
          </a:xfrm>
          <a:prstGeom prst="rect">
            <a:avLst/>
          </a:prstGeom>
          <a:noFill/>
          <a:ln>
            <a:noFill/>
          </a:ln>
        </p:spPr>
        <p:txBody>
          <a:bodyPr spcFirstLastPara="1" wrap="square" lIns="91425" tIns="45700" rIns="91425" bIns="45700" anchor="t" anchorCtr="0">
            <a:normAutofit/>
          </a:bodyPr>
          <a:lstStyle>
            <a:lvl1pPr lvl="0" algn="ctr">
              <a:lnSpc>
                <a:spcPct val="112000"/>
              </a:lnSpc>
              <a:spcBef>
                <a:spcPts val="0"/>
              </a:spcBef>
              <a:spcAft>
                <a:spcPts val="0"/>
              </a:spcAft>
              <a:buClr>
                <a:srgbClr val="FFB718"/>
              </a:buClr>
              <a:buSzPts val="2300"/>
              <a:buNone/>
              <a:defRPr sz="2300" b="1">
                <a:solidFill>
                  <a:srgbClr val="FFB718"/>
                </a:solidFill>
                <a:latin typeface="Calibri"/>
                <a:ea typeface="Calibri"/>
                <a:cs typeface="Calibri"/>
                <a:sym typeface="Calibri"/>
              </a:defRPr>
            </a:lvl1pPr>
            <a:lvl2pPr lvl="1" algn="ctr">
              <a:lnSpc>
                <a:spcPct val="94000"/>
              </a:lnSpc>
              <a:spcBef>
                <a:spcPts val="500"/>
              </a:spcBef>
              <a:spcAft>
                <a:spcPts val="0"/>
              </a:spcAft>
              <a:buClr>
                <a:schemeClr val="dk2"/>
              </a:buClr>
              <a:buSzPts val="2000"/>
              <a:buNone/>
              <a:defRPr sz="2000"/>
            </a:lvl2pPr>
            <a:lvl3pPr lvl="2" algn="ctr">
              <a:lnSpc>
                <a:spcPct val="94000"/>
              </a:lnSpc>
              <a:spcBef>
                <a:spcPts val="500"/>
              </a:spcBef>
              <a:spcAft>
                <a:spcPts val="0"/>
              </a:spcAft>
              <a:buClr>
                <a:schemeClr val="dk2"/>
              </a:buClr>
              <a:buSzPts val="1800"/>
              <a:buNone/>
              <a:defRPr sz="1800"/>
            </a:lvl3pPr>
            <a:lvl4pPr lvl="3" algn="ctr">
              <a:lnSpc>
                <a:spcPct val="94000"/>
              </a:lnSpc>
              <a:spcBef>
                <a:spcPts val="500"/>
              </a:spcBef>
              <a:spcAft>
                <a:spcPts val="0"/>
              </a:spcAft>
              <a:buClr>
                <a:schemeClr val="dk2"/>
              </a:buClr>
              <a:buSzPts val="1600"/>
              <a:buNone/>
              <a:defRPr sz="1600"/>
            </a:lvl4pPr>
            <a:lvl5pPr lvl="4" algn="ctr">
              <a:lnSpc>
                <a:spcPct val="94000"/>
              </a:lnSpc>
              <a:spcBef>
                <a:spcPts val="500"/>
              </a:spcBef>
              <a:spcAft>
                <a:spcPts val="0"/>
              </a:spcAft>
              <a:buClr>
                <a:schemeClr val="dk2"/>
              </a:buClr>
              <a:buSzPts val="1600"/>
              <a:buNone/>
              <a:defRPr sz="1600"/>
            </a:lvl5pPr>
            <a:lvl6pPr lvl="5" algn="ctr">
              <a:lnSpc>
                <a:spcPct val="94000"/>
              </a:lnSpc>
              <a:spcBef>
                <a:spcPts val="500"/>
              </a:spcBef>
              <a:spcAft>
                <a:spcPts val="0"/>
              </a:spcAft>
              <a:buClr>
                <a:schemeClr val="dk2"/>
              </a:buClr>
              <a:buSzPts val="1600"/>
              <a:buNone/>
              <a:defRPr sz="1600"/>
            </a:lvl6pPr>
            <a:lvl7pPr lvl="6" algn="ctr">
              <a:lnSpc>
                <a:spcPct val="94000"/>
              </a:lnSpc>
              <a:spcBef>
                <a:spcPts val="500"/>
              </a:spcBef>
              <a:spcAft>
                <a:spcPts val="0"/>
              </a:spcAft>
              <a:buClr>
                <a:schemeClr val="dk2"/>
              </a:buClr>
              <a:buSzPts val="1600"/>
              <a:buNone/>
              <a:defRPr sz="1600"/>
            </a:lvl7pPr>
            <a:lvl8pPr lvl="7" algn="ctr">
              <a:lnSpc>
                <a:spcPct val="94000"/>
              </a:lnSpc>
              <a:spcBef>
                <a:spcPts val="500"/>
              </a:spcBef>
              <a:spcAft>
                <a:spcPts val="0"/>
              </a:spcAft>
              <a:buClr>
                <a:schemeClr val="dk2"/>
              </a:buClr>
              <a:buSzPts val="1600"/>
              <a:buNone/>
              <a:defRPr sz="1600"/>
            </a:lvl8pPr>
            <a:lvl9pPr lvl="8" algn="ctr">
              <a:lnSpc>
                <a:spcPct val="94000"/>
              </a:lnSpc>
              <a:spcBef>
                <a:spcPts val="500"/>
              </a:spcBef>
              <a:spcAft>
                <a:spcPts val="200"/>
              </a:spcAft>
              <a:buClr>
                <a:schemeClr val="dk2"/>
              </a:buClr>
              <a:buSzPts val="1600"/>
              <a:buNone/>
              <a:defRPr sz="1600"/>
            </a:lvl9pPr>
          </a:lstStyle>
          <a:p>
            <a:endParaRPr/>
          </a:p>
        </p:txBody>
      </p:sp>
      <p:sp>
        <p:nvSpPr>
          <p:cNvPr id="23" name="Google Shape;23;p41"/>
          <p:cNvSpPr txBox="1">
            <a:spLocks noGrp="1"/>
          </p:cNvSpPr>
          <p:nvPr>
            <p:ph type="dt" idx="10"/>
          </p:nvPr>
        </p:nvSpPr>
        <p:spPr>
          <a:xfrm>
            <a:off x="752859" y="6453386"/>
            <a:ext cx="1607944"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41"/>
          <p:cNvSpPr txBox="1">
            <a:spLocks noGrp="1"/>
          </p:cNvSpPr>
          <p:nvPr>
            <p:ph type="ftr" idx="11"/>
          </p:nvPr>
        </p:nvSpPr>
        <p:spPr>
          <a:xfrm>
            <a:off x="2584057" y="6453386"/>
            <a:ext cx="7023377" cy="40461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41"/>
          <p:cNvSpPr txBox="1">
            <a:spLocks noGrp="1"/>
          </p:cNvSpPr>
          <p:nvPr>
            <p:ph type="sldNum" idx="12"/>
          </p:nvPr>
        </p:nvSpPr>
        <p:spPr>
          <a:xfrm>
            <a:off x="9830683"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grpSp>
        <p:nvGrpSpPr>
          <p:cNvPr id="26" name="Google Shape;26;p41"/>
          <p:cNvGrpSpPr/>
          <p:nvPr/>
        </p:nvGrpSpPr>
        <p:grpSpPr>
          <a:xfrm>
            <a:off x="752860" y="744473"/>
            <a:ext cx="10674117" cy="5349671"/>
            <a:chOff x="752858" y="744469"/>
            <a:chExt cx="10674117" cy="5349671"/>
          </a:xfrm>
        </p:grpSpPr>
        <p:sp>
          <p:nvSpPr>
            <p:cNvPr id="27" name="Google Shape;27;p41"/>
            <p:cNvSpPr/>
            <p:nvPr/>
          </p:nvSpPr>
          <p:spPr>
            <a:xfrm>
              <a:off x="8151962" y="1685652"/>
              <a:ext cx="3275013" cy="4408488"/>
            </a:xfrm>
            <a:custGeom>
              <a:avLst/>
              <a:gdLst/>
              <a:ahLst/>
              <a:cxnLst/>
              <a:rect l="l" t="t" r="r" b="b"/>
              <a:pathLst>
                <a:path w="10000" h="10000" extrusionOk="0">
                  <a:moveTo>
                    <a:pt x="8761" y="0"/>
                  </a:moveTo>
                  <a:lnTo>
                    <a:pt x="10000" y="0"/>
                  </a:lnTo>
                  <a:lnTo>
                    <a:pt x="10000" y="10000"/>
                  </a:lnTo>
                  <a:lnTo>
                    <a:pt x="0" y="10000"/>
                  </a:lnTo>
                  <a:lnTo>
                    <a:pt x="0" y="9126"/>
                  </a:lnTo>
                  <a:lnTo>
                    <a:pt x="8761" y="9127"/>
                  </a:lnTo>
                  <a:lnTo>
                    <a:pt x="8761" y="0"/>
                  </a:lnTo>
                  <a:close/>
                </a:path>
              </a:pathLst>
            </a:custGeom>
            <a:solidFill>
              <a:srgbClr val="FFB718"/>
            </a:solidFill>
            <a:ln>
              <a:noFill/>
            </a:ln>
          </p:spPr>
        </p:sp>
        <p:sp>
          <p:nvSpPr>
            <p:cNvPr id="28" name="Google Shape;28;p41"/>
            <p:cNvSpPr/>
            <p:nvPr/>
          </p:nvSpPr>
          <p:spPr>
            <a:xfrm rot="10800000">
              <a:off x="752858" y="744469"/>
              <a:ext cx="3275668" cy="4408488"/>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29" name="Google Shape;29;p41"/>
          <p:cNvPicPr preferRelativeResize="0"/>
          <p:nvPr/>
        </p:nvPicPr>
        <p:blipFill rotWithShape="1">
          <a:blip r:embed="rId2">
            <a:alphaModFix/>
          </a:blip>
          <a:srcRect/>
          <a:stretch/>
        </p:blipFill>
        <p:spPr>
          <a:xfrm>
            <a:off x="8610148" y="3655952"/>
            <a:ext cx="2358640" cy="2357518"/>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Comparison">
  <p:cSld name="Comparison">
    <p:bg>
      <p:bgPr>
        <a:solidFill>
          <a:srgbClr val="101D49"/>
        </a:solidFill>
        <a:effectLst/>
      </p:bgPr>
    </p:bg>
    <p:spTree>
      <p:nvGrpSpPr>
        <p:cNvPr id="1" name="Shape 128"/>
        <p:cNvGrpSpPr/>
        <p:nvPr/>
      </p:nvGrpSpPr>
      <p:grpSpPr>
        <a:xfrm>
          <a:off x="0" y="0"/>
          <a:ext cx="0" cy="0"/>
          <a:chOff x="0" y="0"/>
          <a:chExt cx="0" cy="0"/>
        </a:xfrm>
      </p:grpSpPr>
      <p:sp>
        <p:nvSpPr>
          <p:cNvPr id="129" name="Google Shape;129;g1ee8d01f392_2_21"/>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sp>
        <p:nvSpPr>
          <p:cNvPr id="130" name="Google Shape;130;g1ee8d01f392_2_21"/>
          <p:cNvSpPr/>
          <p:nvPr/>
        </p:nvSpPr>
        <p:spPr>
          <a:xfrm rot="10800000">
            <a:off x="1113173" y="591262"/>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 name="Google Shape;131;g1ee8d01f392_2_21"/>
          <p:cNvSpPr/>
          <p:nvPr/>
        </p:nvSpPr>
        <p:spPr>
          <a:xfrm>
            <a:off x="10587818" y="1034724"/>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 name="Google Shape;132;g1ee8d01f392_2_21"/>
          <p:cNvSpPr txBox="1">
            <a:spLocks noGrp="1"/>
          </p:cNvSpPr>
          <p:nvPr>
            <p:ph type="body" idx="1"/>
          </p:nvPr>
        </p:nvSpPr>
        <p:spPr>
          <a:xfrm>
            <a:off x="1371600" y="2340864"/>
            <a:ext cx="4443984" cy="823912"/>
          </a:xfrm>
          <a:prstGeom prst="rect">
            <a:avLst/>
          </a:prstGeom>
          <a:noFill/>
          <a:ln>
            <a:noFill/>
          </a:ln>
        </p:spPr>
        <p:txBody>
          <a:bodyPr spcFirstLastPara="1" wrap="square" lIns="91425" tIns="45700" rIns="91425" bIns="45700" anchor="b" anchorCtr="0">
            <a:noAutofit/>
          </a:bodyPr>
          <a:lstStyle>
            <a:lvl1pPr marL="457200" lvl="0" indent="-228600" algn="l">
              <a:lnSpc>
                <a:spcPct val="84000"/>
              </a:lnSpc>
              <a:spcBef>
                <a:spcPts val="0"/>
              </a:spcBef>
              <a:spcAft>
                <a:spcPts val="0"/>
              </a:spcAft>
              <a:buClr>
                <a:schemeClr val="dk2"/>
              </a:buClr>
              <a:buSzPts val="3000"/>
              <a:buNone/>
              <a:defRPr sz="3000" b="0">
                <a:solidFill>
                  <a:schemeClr val="dk2"/>
                </a:solidFill>
              </a:defRPr>
            </a:lvl1pPr>
            <a:lvl2pPr marL="914400" lvl="1" indent="-228600" algn="l">
              <a:lnSpc>
                <a:spcPct val="94000"/>
              </a:lnSpc>
              <a:spcBef>
                <a:spcPts val="500"/>
              </a:spcBef>
              <a:spcAft>
                <a:spcPts val="0"/>
              </a:spcAft>
              <a:buClr>
                <a:schemeClr val="dk2"/>
              </a:buClr>
              <a:buSzPts val="2000"/>
              <a:buNone/>
              <a:defRPr sz="2000" b="1"/>
            </a:lvl2pPr>
            <a:lvl3pPr marL="1371600" lvl="2" indent="-228600" algn="l">
              <a:lnSpc>
                <a:spcPct val="94000"/>
              </a:lnSpc>
              <a:spcBef>
                <a:spcPts val="500"/>
              </a:spcBef>
              <a:spcAft>
                <a:spcPts val="0"/>
              </a:spcAft>
              <a:buClr>
                <a:schemeClr val="dk2"/>
              </a:buClr>
              <a:buSzPts val="1800"/>
              <a:buNone/>
              <a:defRPr sz="1800" b="1"/>
            </a:lvl3pPr>
            <a:lvl4pPr marL="1828800" lvl="3" indent="-228600" algn="l">
              <a:lnSpc>
                <a:spcPct val="94000"/>
              </a:lnSpc>
              <a:spcBef>
                <a:spcPts val="500"/>
              </a:spcBef>
              <a:spcAft>
                <a:spcPts val="0"/>
              </a:spcAft>
              <a:buClr>
                <a:schemeClr val="dk2"/>
              </a:buClr>
              <a:buSzPts val="1600"/>
              <a:buNone/>
              <a:defRPr sz="1600" b="1"/>
            </a:lvl4pPr>
            <a:lvl5pPr marL="2286000" lvl="4" indent="-228600" algn="l">
              <a:lnSpc>
                <a:spcPct val="94000"/>
              </a:lnSpc>
              <a:spcBef>
                <a:spcPts val="500"/>
              </a:spcBef>
              <a:spcAft>
                <a:spcPts val="0"/>
              </a:spcAft>
              <a:buClr>
                <a:schemeClr val="dk2"/>
              </a:buClr>
              <a:buSzPts val="1600"/>
              <a:buNone/>
              <a:defRPr sz="1600" b="1"/>
            </a:lvl5pPr>
            <a:lvl6pPr marL="2743200" lvl="5" indent="-228600" algn="l">
              <a:lnSpc>
                <a:spcPct val="94000"/>
              </a:lnSpc>
              <a:spcBef>
                <a:spcPts val="500"/>
              </a:spcBef>
              <a:spcAft>
                <a:spcPts val="0"/>
              </a:spcAft>
              <a:buClr>
                <a:schemeClr val="dk2"/>
              </a:buClr>
              <a:buSzPts val="1600"/>
              <a:buNone/>
              <a:defRPr sz="1600" b="1"/>
            </a:lvl6pPr>
            <a:lvl7pPr marL="3200400" lvl="6" indent="-228600" algn="l">
              <a:lnSpc>
                <a:spcPct val="94000"/>
              </a:lnSpc>
              <a:spcBef>
                <a:spcPts val="500"/>
              </a:spcBef>
              <a:spcAft>
                <a:spcPts val="0"/>
              </a:spcAft>
              <a:buClr>
                <a:schemeClr val="dk2"/>
              </a:buClr>
              <a:buSzPts val="1600"/>
              <a:buNone/>
              <a:defRPr sz="1600" b="1"/>
            </a:lvl7pPr>
            <a:lvl8pPr marL="3657600" lvl="7" indent="-228600" algn="l">
              <a:lnSpc>
                <a:spcPct val="94000"/>
              </a:lnSpc>
              <a:spcBef>
                <a:spcPts val="500"/>
              </a:spcBef>
              <a:spcAft>
                <a:spcPts val="0"/>
              </a:spcAft>
              <a:buClr>
                <a:schemeClr val="dk2"/>
              </a:buClr>
              <a:buSzPts val="1600"/>
              <a:buNone/>
              <a:defRPr sz="1600" b="1"/>
            </a:lvl8pPr>
            <a:lvl9pPr marL="4114800" lvl="8" indent="-228600" algn="l">
              <a:lnSpc>
                <a:spcPct val="94000"/>
              </a:lnSpc>
              <a:spcBef>
                <a:spcPts val="500"/>
              </a:spcBef>
              <a:spcAft>
                <a:spcPts val="200"/>
              </a:spcAft>
              <a:buClr>
                <a:schemeClr val="dk2"/>
              </a:buClr>
              <a:buSzPts val="1600"/>
              <a:buNone/>
              <a:defRPr sz="1600" b="1"/>
            </a:lvl9pPr>
          </a:lstStyle>
          <a:p>
            <a:endParaRPr/>
          </a:p>
        </p:txBody>
      </p:sp>
      <p:sp>
        <p:nvSpPr>
          <p:cNvPr id="133" name="Google Shape;133;g1ee8d01f392_2_21"/>
          <p:cNvSpPr txBox="1">
            <a:spLocks noGrp="1"/>
          </p:cNvSpPr>
          <p:nvPr>
            <p:ph type="body" idx="2"/>
          </p:nvPr>
        </p:nvSpPr>
        <p:spPr>
          <a:xfrm>
            <a:off x="1371600" y="3305211"/>
            <a:ext cx="4443984" cy="256219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a:solidFill>
                  <a:schemeClr val="dk2"/>
                </a:solidFill>
              </a:defRPr>
            </a:lvl1pPr>
            <a:lvl2pPr marL="914400" lvl="1" indent="-355600" algn="l">
              <a:lnSpc>
                <a:spcPct val="94000"/>
              </a:lnSpc>
              <a:spcBef>
                <a:spcPts val="500"/>
              </a:spcBef>
              <a:spcAft>
                <a:spcPts val="0"/>
              </a:spcAft>
              <a:buClr>
                <a:schemeClr val="dk2"/>
              </a:buClr>
              <a:buSzPts val="2000"/>
              <a:buChar char="–"/>
              <a:defRPr>
                <a:solidFill>
                  <a:schemeClr val="dk2"/>
                </a:solidFill>
              </a:defRPr>
            </a:lvl2pPr>
            <a:lvl3pPr marL="1371600" lvl="2" indent="-342900" algn="l">
              <a:lnSpc>
                <a:spcPct val="94000"/>
              </a:lnSpc>
              <a:spcBef>
                <a:spcPts val="500"/>
              </a:spcBef>
              <a:spcAft>
                <a:spcPts val="0"/>
              </a:spcAft>
              <a:buClr>
                <a:schemeClr val="dk2"/>
              </a:buClr>
              <a:buSzPts val="1800"/>
              <a:buChar char="■"/>
              <a:defRPr>
                <a:solidFill>
                  <a:schemeClr val="dk2"/>
                </a:solidFill>
              </a:defRPr>
            </a:lvl3pPr>
            <a:lvl4pPr marL="1828800" lvl="3" indent="-342900" algn="l">
              <a:lnSpc>
                <a:spcPct val="94000"/>
              </a:lnSpc>
              <a:spcBef>
                <a:spcPts val="500"/>
              </a:spcBef>
              <a:spcAft>
                <a:spcPts val="0"/>
              </a:spcAft>
              <a:buClr>
                <a:schemeClr val="dk2"/>
              </a:buClr>
              <a:buSzPts val="1800"/>
              <a:buChar char="–"/>
              <a:defRPr>
                <a:solidFill>
                  <a:schemeClr val="dk2"/>
                </a:solidFill>
              </a:defRPr>
            </a:lvl4pPr>
            <a:lvl5pPr marL="2286000" lvl="4" indent="-330200" algn="l">
              <a:lnSpc>
                <a:spcPct val="94000"/>
              </a:lnSpc>
              <a:spcBef>
                <a:spcPts val="500"/>
              </a:spcBef>
              <a:spcAft>
                <a:spcPts val="0"/>
              </a:spcAft>
              <a:buClr>
                <a:schemeClr val="dk2"/>
              </a:buClr>
              <a:buSzPts val="1600"/>
              <a:buChar char="■"/>
              <a:defRPr>
                <a:solidFill>
                  <a:schemeClr val="dk2"/>
                </a:solidFill>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34" name="Google Shape;134;g1ee8d01f392_2_21"/>
          <p:cNvSpPr txBox="1">
            <a:spLocks noGrp="1"/>
          </p:cNvSpPr>
          <p:nvPr>
            <p:ph type="body" idx="3"/>
          </p:nvPr>
        </p:nvSpPr>
        <p:spPr>
          <a:xfrm>
            <a:off x="6525015" y="2340864"/>
            <a:ext cx="4443984" cy="823912"/>
          </a:xfrm>
          <a:prstGeom prst="rect">
            <a:avLst/>
          </a:prstGeom>
          <a:noFill/>
          <a:ln>
            <a:noFill/>
          </a:ln>
        </p:spPr>
        <p:txBody>
          <a:bodyPr spcFirstLastPara="1" wrap="square" lIns="91425" tIns="45700" rIns="91425" bIns="45700" anchor="b" anchorCtr="0">
            <a:noAutofit/>
          </a:bodyPr>
          <a:lstStyle>
            <a:lvl1pPr marL="457200" lvl="0" indent="-228600" algn="l">
              <a:lnSpc>
                <a:spcPct val="84000"/>
              </a:lnSpc>
              <a:spcBef>
                <a:spcPts val="0"/>
              </a:spcBef>
              <a:spcAft>
                <a:spcPts val="0"/>
              </a:spcAft>
              <a:buClr>
                <a:schemeClr val="dk2"/>
              </a:buClr>
              <a:buSzPts val="3000"/>
              <a:buNone/>
              <a:defRPr sz="3000" b="0">
                <a:solidFill>
                  <a:schemeClr val="dk2"/>
                </a:solidFill>
              </a:defRPr>
            </a:lvl1pPr>
            <a:lvl2pPr marL="914400" lvl="1" indent="-228600" algn="l">
              <a:lnSpc>
                <a:spcPct val="94000"/>
              </a:lnSpc>
              <a:spcBef>
                <a:spcPts val="500"/>
              </a:spcBef>
              <a:spcAft>
                <a:spcPts val="0"/>
              </a:spcAft>
              <a:buClr>
                <a:schemeClr val="dk2"/>
              </a:buClr>
              <a:buSzPts val="2000"/>
              <a:buNone/>
              <a:defRPr sz="2000" b="1"/>
            </a:lvl2pPr>
            <a:lvl3pPr marL="1371600" lvl="2" indent="-228600" algn="l">
              <a:lnSpc>
                <a:spcPct val="94000"/>
              </a:lnSpc>
              <a:spcBef>
                <a:spcPts val="500"/>
              </a:spcBef>
              <a:spcAft>
                <a:spcPts val="0"/>
              </a:spcAft>
              <a:buClr>
                <a:schemeClr val="dk2"/>
              </a:buClr>
              <a:buSzPts val="1800"/>
              <a:buNone/>
              <a:defRPr sz="1800" b="1"/>
            </a:lvl3pPr>
            <a:lvl4pPr marL="1828800" lvl="3" indent="-228600" algn="l">
              <a:lnSpc>
                <a:spcPct val="94000"/>
              </a:lnSpc>
              <a:spcBef>
                <a:spcPts val="500"/>
              </a:spcBef>
              <a:spcAft>
                <a:spcPts val="0"/>
              </a:spcAft>
              <a:buClr>
                <a:schemeClr val="dk2"/>
              </a:buClr>
              <a:buSzPts val="1600"/>
              <a:buNone/>
              <a:defRPr sz="1600" b="1"/>
            </a:lvl4pPr>
            <a:lvl5pPr marL="2286000" lvl="4" indent="-228600" algn="l">
              <a:lnSpc>
                <a:spcPct val="94000"/>
              </a:lnSpc>
              <a:spcBef>
                <a:spcPts val="500"/>
              </a:spcBef>
              <a:spcAft>
                <a:spcPts val="0"/>
              </a:spcAft>
              <a:buClr>
                <a:schemeClr val="dk2"/>
              </a:buClr>
              <a:buSzPts val="1600"/>
              <a:buNone/>
              <a:defRPr sz="1600" b="1"/>
            </a:lvl5pPr>
            <a:lvl6pPr marL="2743200" lvl="5" indent="-228600" algn="l">
              <a:lnSpc>
                <a:spcPct val="94000"/>
              </a:lnSpc>
              <a:spcBef>
                <a:spcPts val="500"/>
              </a:spcBef>
              <a:spcAft>
                <a:spcPts val="0"/>
              </a:spcAft>
              <a:buClr>
                <a:schemeClr val="dk2"/>
              </a:buClr>
              <a:buSzPts val="1600"/>
              <a:buNone/>
              <a:defRPr sz="1600" b="1"/>
            </a:lvl6pPr>
            <a:lvl7pPr marL="3200400" lvl="6" indent="-228600" algn="l">
              <a:lnSpc>
                <a:spcPct val="94000"/>
              </a:lnSpc>
              <a:spcBef>
                <a:spcPts val="500"/>
              </a:spcBef>
              <a:spcAft>
                <a:spcPts val="0"/>
              </a:spcAft>
              <a:buClr>
                <a:schemeClr val="dk2"/>
              </a:buClr>
              <a:buSzPts val="1600"/>
              <a:buNone/>
              <a:defRPr sz="1600" b="1"/>
            </a:lvl7pPr>
            <a:lvl8pPr marL="3657600" lvl="7" indent="-228600" algn="l">
              <a:lnSpc>
                <a:spcPct val="94000"/>
              </a:lnSpc>
              <a:spcBef>
                <a:spcPts val="500"/>
              </a:spcBef>
              <a:spcAft>
                <a:spcPts val="0"/>
              </a:spcAft>
              <a:buClr>
                <a:schemeClr val="dk2"/>
              </a:buClr>
              <a:buSzPts val="1600"/>
              <a:buNone/>
              <a:defRPr sz="1600" b="1"/>
            </a:lvl8pPr>
            <a:lvl9pPr marL="4114800" lvl="8" indent="-228600" algn="l">
              <a:lnSpc>
                <a:spcPct val="94000"/>
              </a:lnSpc>
              <a:spcBef>
                <a:spcPts val="500"/>
              </a:spcBef>
              <a:spcAft>
                <a:spcPts val="200"/>
              </a:spcAft>
              <a:buClr>
                <a:schemeClr val="dk2"/>
              </a:buClr>
              <a:buSzPts val="1600"/>
              <a:buNone/>
              <a:defRPr sz="1600" b="1"/>
            </a:lvl9pPr>
          </a:lstStyle>
          <a:p>
            <a:endParaRPr/>
          </a:p>
        </p:txBody>
      </p:sp>
      <p:sp>
        <p:nvSpPr>
          <p:cNvPr id="135" name="Google Shape;135;g1ee8d01f392_2_21"/>
          <p:cNvSpPr txBox="1">
            <a:spLocks noGrp="1"/>
          </p:cNvSpPr>
          <p:nvPr>
            <p:ph type="body" idx="4"/>
          </p:nvPr>
        </p:nvSpPr>
        <p:spPr>
          <a:xfrm>
            <a:off x="6525015" y="3305211"/>
            <a:ext cx="4443984" cy="256219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a:solidFill>
                  <a:schemeClr val="dk2"/>
                </a:solidFill>
              </a:defRPr>
            </a:lvl1pPr>
            <a:lvl2pPr marL="914400" lvl="1" indent="-355600" algn="l">
              <a:lnSpc>
                <a:spcPct val="94000"/>
              </a:lnSpc>
              <a:spcBef>
                <a:spcPts val="500"/>
              </a:spcBef>
              <a:spcAft>
                <a:spcPts val="0"/>
              </a:spcAft>
              <a:buClr>
                <a:schemeClr val="dk2"/>
              </a:buClr>
              <a:buSzPts val="2000"/>
              <a:buChar char="–"/>
              <a:defRPr>
                <a:solidFill>
                  <a:schemeClr val="dk2"/>
                </a:solidFill>
              </a:defRPr>
            </a:lvl2pPr>
            <a:lvl3pPr marL="1371600" lvl="2" indent="-342900" algn="l">
              <a:lnSpc>
                <a:spcPct val="94000"/>
              </a:lnSpc>
              <a:spcBef>
                <a:spcPts val="500"/>
              </a:spcBef>
              <a:spcAft>
                <a:spcPts val="0"/>
              </a:spcAft>
              <a:buClr>
                <a:schemeClr val="dk2"/>
              </a:buClr>
              <a:buSzPts val="1800"/>
              <a:buChar char="■"/>
              <a:defRPr>
                <a:solidFill>
                  <a:schemeClr val="dk2"/>
                </a:solidFill>
              </a:defRPr>
            </a:lvl3pPr>
            <a:lvl4pPr marL="1828800" lvl="3" indent="-342900" algn="l">
              <a:lnSpc>
                <a:spcPct val="94000"/>
              </a:lnSpc>
              <a:spcBef>
                <a:spcPts val="500"/>
              </a:spcBef>
              <a:spcAft>
                <a:spcPts val="0"/>
              </a:spcAft>
              <a:buClr>
                <a:schemeClr val="dk2"/>
              </a:buClr>
              <a:buSzPts val="1800"/>
              <a:buChar char="–"/>
              <a:defRPr>
                <a:solidFill>
                  <a:schemeClr val="dk2"/>
                </a:solidFill>
              </a:defRPr>
            </a:lvl4pPr>
            <a:lvl5pPr marL="2286000" lvl="4" indent="-330200" algn="l">
              <a:lnSpc>
                <a:spcPct val="94000"/>
              </a:lnSpc>
              <a:spcBef>
                <a:spcPts val="500"/>
              </a:spcBef>
              <a:spcAft>
                <a:spcPts val="0"/>
              </a:spcAft>
              <a:buClr>
                <a:schemeClr val="dk2"/>
              </a:buClr>
              <a:buSzPts val="1600"/>
              <a:buChar char="■"/>
              <a:defRPr>
                <a:solidFill>
                  <a:schemeClr val="dk2"/>
                </a:solidFill>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36" name="Google Shape;136;g1ee8d01f392_2_21"/>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7" name="Google Shape;137;g1ee8d01f392_2_21"/>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8" name="Google Shape;138;g1ee8d01f392_2_21"/>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139" name="Google Shape;139;g1ee8d01f392_2_21"/>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Libre Franklin"/>
              <a:buNone/>
              <a:defRPr sz="4400" b="1" i="0" u="none" strike="noStrike" cap="none">
                <a:solidFill>
                  <a:srgbClr val="101D49"/>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140" name="Google Shape;140;g1ee8d01f392_2_21"/>
          <p:cNvPicPr preferRelativeResize="0"/>
          <p:nvPr/>
        </p:nvPicPr>
        <p:blipFill rotWithShape="1">
          <a:blip r:embed="rId2">
            <a:alphaModFix/>
          </a:blip>
          <a:srcRect/>
          <a:stretch/>
        </p:blipFill>
        <p:spPr>
          <a:xfrm>
            <a:off x="10377555" y="5226795"/>
            <a:ext cx="1562816" cy="1562072"/>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bg>
      <p:bgPr>
        <a:solidFill>
          <a:schemeClr val="lt1"/>
        </a:solidFill>
        <a:effectLst/>
      </p:bgPr>
    </p:bg>
    <p:spTree>
      <p:nvGrpSpPr>
        <p:cNvPr id="1" name="Shape 141"/>
        <p:cNvGrpSpPr/>
        <p:nvPr/>
      </p:nvGrpSpPr>
      <p:grpSpPr>
        <a:xfrm>
          <a:off x="0" y="0"/>
          <a:ext cx="0" cy="0"/>
          <a:chOff x="0" y="0"/>
          <a:chExt cx="0" cy="0"/>
        </a:xfrm>
      </p:grpSpPr>
      <p:sp>
        <p:nvSpPr>
          <p:cNvPr id="142" name="Google Shape;142;g1ee8d01f392_2_44" title="Background Shape"/>
          <p:cNvSpPr/>
          <p:nvPr/>
        </p:nvSpPr>
        <p:spPr>
          <a:xfrm>
            <a:off x="0" y="376"/>
            <a:ext cx="5303520" cy="6857624"/>
          </a:xfrm>
          <a:prstGeom prst="rect">
            <a:avLst/>
          </a:prstGeom>
          <a:solidFill>
            <a:srgbClr val="101D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 name="Google Shape;143;g1ee8d01f392_2_44"/>
          <p:cNvSpPr txBox="1">
            <a:spLocks noGrp="1"/>
          </p:cNvSpPr>
          <p:nvPr>
            <p:ph type="title"/>
          </p:nvPr>
        </p:nvSpPr>
        <p:spPr>
          <a:xfrm>
            <a:off x="723900" y="239584"/>
            <a:ext cx="3855720" cy="2604100"/>
          </a:xfrm>
          <a:prstGeom prst="rect">
            <a:avLst/>
          </a:prstGeom>
          <a:noFill/>
          <a:ln>
            <a:noFill/>
          </a:ln>
        </p:spPr>
        <p:txBody>
          <a:bodyPr spcFirstLastPara="1" wrap="square" lIns="91425" tIns="45700" rIns="91425" bIns="45700" anchor="t" anchorCtr="0">
            <a:normAutofit/>
          </a:bodyPr>
          <a:lstStyle>
            <a:lvl1pPr marR="0" lvl="0" algn="l" rtl="0">
              <a:lnSpc>
                <a:spcPct val="84000"/>
              </a:lnSpc>
              <a:spcBef>
                <a:spcPts val="0"/>
              </a:spcBef>
              <a:spcAft>
                <a:spcPts val="0"/>
              </a:spcAft>
              <a:buClr>
                <a:schemeClr val="lt1"/>
              </a:buClr>
              <a:buSzPts val="4800"/>
              <a:buFont typeface="Libre Franklin"/>
              <a:buNone/>
              <a:defRPr sz="4800" b="0" i="0" u="none" strike="noStrike" cap="none">
                <a:solidFill>
                  <a:schemeClr val="lt1"/>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44" name="Google Shape;144;g1ee8d01f392_2_44"/>
          <p:cNvSpPr>
            <a:spLocks noGrp="1"/>
          </p:cNvSpPr>
          <p:nvPr>
            <p:ph type="pic" idx="2"/>
          </p:nvPr>
        </p:nvSpPr>
        <p:spPr>
          <a:xfrm>
            <a:off x="6027422" y="239584"/>
            <a:ext cx="5275415" cy="5432348"/>
          </a:xfrm>
          <a:prstGeom prst="rect">
            <a:avLst/>
          </a:prstGeom>
          <a:noFill/>
          <a:ln>
            <a:noFill/>
          </a:ln>
        </p:spPr>
      </p:sp>
      <p:sp>
        <p:nvSpPr>
          <p:cNvPr id="145" name="Google Shape;145;g1ee8d01f392_2_44"/>
          <p:cNvSpPr txBox="1">
            <a:spLocks noGrp="1"/>
          </p:cNvSpPr>
          <p:nvPr>
            <p:ph type="body" idx="1"/>
          </p:nvPr>
        </p:nvSpPr>
        <p:spPr>
          <a:xfrm>
            <a:off x="723900" y="2855968"/>
            <a:ext cx="3855720" cy="3011432"/>
          </a:xfrm>
          <a:prstGeom prst="rect">
            <a:avLst/>
          </a:prstGeom>
          <a:noFill/>
          <a:ln>
            <a:noFill/>
          </a:ln>
        </p:spPr>
        <p:txBody>
          <a:bodyPr spcFirstLastPara="1" wrap="square" lIns="91425" tIns="45700" rIns="91425" bIns="45700" anchor="t" anchorCtr="0">
            <a:normAutofit/>
          </a:bodyPr>
          <a:lstStyle>
            <a:lvl1pPr marL="457200" lvl="0" indent="-228600" algn="l">
              <a:lnSpc>
                <a:spcPct val="113000"/>
              </a:lnSpc>
              <a:spcBef>
                <a:spcPts val="0"/>
              </a:spcBef>
              <a:spcAft>
                <a:spcPts val="0"/>
              </a:spcAft>
              <a:buClr>
                <a:schemeClr val="lt1"/>
              </a:buClr>
              <a:buSzPts val="1600"/>
              <a:buNone/>
              <a:defRPr sz="1600">
                <a:solidFill>
                  <a:schemeClr val="lt1"/>
                </a:solidFill>
              </a:defRPr>
            </a:lvl1pPr>
            <a:lvl2pPr marL="914400" lvl="1" indent="-228600" algn="l">
              <a:lnSpc>
                <a:spcPct val="94000"/>
              </a:lnSpc>
              <a:spcBef>
                <a:spcPts val="1500"/>
              </a:spcBef>
              <a:spcAft>
                <a:spcPts val="0"/>
              </a:spcAft>
              <a:buClr>
                <a:schemeClr val="dk2"/>
              </a:buClr>
              <a:buSzPts val="1400"/>
              <a:buNone/>
              <a:defRPr sz="1400"/>
            </a:lvl2pPr>
            <a:lvl3pPr marL="1371600" lvl="2" indent="-228600" algn="l">
              <a:lnSpc>
                <a:spcPct val="94000"/>
              </a:lnSpc>
              <a:spcBef>
                <a:spcPts val="500"/>
              </a:spcBef>
              <a:spcAft>
                <a:spcPts val="0"/>
              </a:spcAft>
              <a:buClr>
                <a:schemeClr val="dk2"/>
              </a:buClr>
              <a:buSzPts val="1200"/>
              <a:buNone/>
              <a:defRPr sz="1200"/>
            </a:lvl3pPr>
            <a:lvl4pPr marL="1828800" lvl="3" indent="-228600" algn="l">
              <a:lnSpc>
                <a:spcPct val="94000"/>
              </a:lnSpc>
              <a:spcBef>
                <a:spcPts val="500"/>
              </a:spcBef>
              <a:spcAft>
                <a:spcPts val="0"/>
              </a:spcAft>
              <a:buClr>
                <a:schemeClr val="dk2"/>
              </a:buClr>
              <a:buSzPts val="1000"/>
              <a:buNone/>
              <a:defRPr sz="1000"/>
            </a:lvl4pPr>
            <a:lvl5pPr marL="2286000" lvl="4" indent="-228600" algn="l">
              <a:lnSpc>
                <a:spcPct val="94000"/>
              </a:lnSpc>
              <a:spcBef>
                <a:spcPts val="500"/>
              </a:spcBef>
              <a:spcAft>
                <a:spcPts val="0"/>
              </a:spcAft>
              <a:buClr>
                <a:schemeClr val="dk2"/>
              </a:buClr>
              <a:buSzPts val="1000"/>
              <a:buNone/>
              <a:defRPr sz="1000"/>
            </a:lvl5pPr>
            <a:lvl6pPr marL="2743200" lvl="5" indent="-228600" algn="l">
              <a:lnSpc>
                <a:spcPct val="94000"/>
              </a:lnSpc>
              <a:spcBef>
                <a:spcPts val="500"/>
              </a:spcBef>
              <a:spcAft>
                <a:spcPts val="0"/>
              </a:spcAft>
              <a:buClr>
                <a:schemeClr val="dk2"/>
              </a:buClr>
              <a:buSzPts val="1000"/>
              <a:buNone/>
              <a:defRPr sz="1000"/>
            </a:lvl6pPr>
            <a:lvl7pPr marL="3200400" lvl="6" indent="-228600" algn="l">
              <a:lnSpc>
                <a:spcPct val="94000"/>
              </a:lnSpc>
              <a:spcBef>
                <a:spcPts val="500"/>
              </a:spcBef>
              <a:spcAft>
                <a:spcPts val="0"/>
              </a:spcAft>
              <a:buClr>
                <a:schemeClr val="dk2"/>
              </a:buClr>
              <a:buSzPts val="1000"/>
              <a:buNone/>
              <a:defRPr sz="1000"/>
            </a:lvl7pPr>
            <a:lvl8pPr marL="3657600" lvl="7" indent="-228600" algn="l">
              <a:lnSpc>
                <a:spcPct val="94000"/>
              </a:lnSpc>
              <a:spcBef>
                <a:spcPts val="500"/>
              </a:spcBef>
              <a:spcAft>
                <a:spcPts val="0"/>
              </a:spcAft>
              <a:buClr>
                <a:schemeClr val="dk2"/>
              </a:buClr>
              <a:buSzPts val="1000"/>
              <a:buNone/>
              <a:defRPr sz="1000"/>
            </a:lvl8pPr>
            <a:lvl9pPr marL="4114800" lvl="8" indent="-228600" algn="l">
              <a:lnSpc>
                <a:spcPct val="94000"/>
              </a:lnSpc>
              <a:spcBef>
                <a:spcPts val="500"/>
              </a:spcBef>
              <a:spcAft>
                <a:spcPts val="200"/>
              </a:spcAft>
              <a:buClr>
                <a:schemeClr val="dk2"/>
              </a:buClr>
              <a:buSzPts val="1000"/>
              <a:buNone/>
              <a:defRPr sz="1000"/>
            </a:lvl9pPr>
          </a:lstStyle>
          <a:p>
            <a:endParaRPr/>
          </a:p>
        </p:txBody>
      </p:sp>
      <p:sp>
        <p:nvSpPr>
          <p:cNvPr id="146" name="Google Shape;146;g1ee8d01f392_2_44"/>
          <p:cNvSpPr txBox="1">
            <a:spLocks noGrp="1"/>
          </p:cNvSpPr>
          <p:nvPr>
            <p:ph type="dt" idx="10"/>
          </p:nvPr>
        </p:nvSpPr>
        <p:spPr>
          <a:xfrm>
            <a:off x="723902"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7" name="Google Shape;147;g1ee8d01f392_2_44"/>
          <p:cNvSpPr txBox="1">
            <a:spLocks noGrp="1"/>
          </p:cNvSpPr>
          <p:nvPr>
            <p:ph type="ftr" idx="11"/>
          </p:nvPr>
        </p:nvSpPr>
        <p:spPr>
          <a:xfrm>
            <a:off x="2205945" y="6453386"/>
            <a:ext cx="2373675"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8" name="Google Shape;148;g1ee8d01f392_2_44"/>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149" name="Google Shape;149;g1ee8d01f392_2_44"/>
          <p:cNvSpPr/>
          <p:nvPr/>
        </p:nvSpPr>
        <p:spPr>
          <a:xfrm rot="10800000">
            <a:off x="6030402" y="23958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 name="Google Shape;150;g1ee8d01f392_2_44"/>
          <p:cNvSpPr/>
          <p:nvPr/>
        </p:nvSpPr>
        <p:spPr>
          <a:xfrm>
            <a:off x="10659421" y="480600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51" name="Google Shape;151;g1ee8d01f392_2_44"/>
          <p:cNvPicPr preferRelativeResize="0"/>
          <p:nvPr/>
        </p:nvPicPr>
        <p:blipFill rotWithShape="1">
          <a:blip r:embed="rId2">
            <a:alphaModFix/>
          </a:blip>
          <a:srcRect/>
          <a:stretch/>
        </p:blipFill>
        <p:spPr>
          <a:xfrm>
            <a:off x="10650784" y="5570332"/>
            <a:ext cx="1562816" cy="1562072"/>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1_Picture with Caption">
  <p:cSld name="1_Picture with Caption">
    <p:bg>
      <p:bgPr>
        <a:solidFill>
          <a:schemeClr val="lt1"/>
        </a:solidFill>
        <a:effectLst/>
      </p:bgPr>
    </p:bg>
    <p:spTree>
      <p:nvGrpSpPr>
        <p:cNvPr id="1" name="Shape 152"/>
        <p:cNvGrpSpPr/>
        <p:nvPr/>
      </p:nvGrpSpPr>
      <p:grpSpPr>
        <a:xfrm>
          <a:off x="0" y="0"/>
          <a:ext cx="0" cy="0"/>
          <a:chOff x="0" y="0"/>
          <a:chExt cx="0" cy="0"/>
        </a:xfrm>
      </p:grpSpPr>
      <p:sp>
        <p:nvSpPr>
          <p:cNvPr id="153" name="Google Shape;153;g1ee8d01f392_2_55" title="Background Shape"/>
          <p:cNvSpPr/>
          <p:nvPr/>
        </p:nvSpPr>
        <p:spPr>
          <a:xfrm>
            <a:off x="0" y="376"/>
            <a:ext cx="5303520" cy="6857624"/>
          </a:xfrm>
          <a:prstGeom prst="rect">
            <a:avLst/>
          </a:prstGeom>
          <a:solidFill>
            <a:srgbClr val="101D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 name="Google Shape;154;g1ee8d01f392_2_55"/>
          <p:cNvSpPr txBox="1">
            <a:spLocks noGrp="1"/>
          </p:cNvSpPr>
          <p:nvPr>
            <p:ph type="title"/>
          </p:nvPr>
        </p:nvSpPr>
        <p:spPr>
          <a:xfrm>
            <a:off x="723900" y="239584"/>
            <a:ext cx="3855720" cy="2604100"/>
          </a:xfrm>
          <a:prstGeom prst="rect">
            <a:avLst/>
          </a:prstGeom>
          <a:noFill/>
          <a:ln>
            <a:noFill/>
          </a:ln>
        </p:spPr>
        <p:txBody>
          <a:bodyPr spcFirstLastPara="1" wrap="square" lIns="91425" tIns="45700" rIns="91425" bIns="45700" anchor="t" anchorCtr="0">
            <a:normAutofit/>
          </a:bodyPr>
          <a:lstStyle>
            <a:lvl1pPr marR="0" lvl="0" algn="l" rtl="0">
              <a:lnSpc>
                <a:spcPct val="84000"/>
              </a:lnSpc>
              <a:spcBef>
                <a:spcPts val="0"/>
              </a:spcBef>
              <a:spcAft>
                <a:spcPts val="0"/>
              </a:spcAft>
              <a:buClr>
                <a:schemeClr val="lt1"/>
              </a:buClr>
              <a:buSzPts val="4800"/>
              <a:buFont typeface="Libre Franklin"/>
              <a:buNone/>
              <a:defRPr sz="4800" b="0" i="0" u="none" strike="noStrike" cap="none">
                <a:solidFill>
                  <a:schemeClr val="lt1"/>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55" name="Google Shape;155;g1ee8d01f392_2_55"/>
          <p:cNvSpPr txBox="1">
            <a:spLocks noGrp="1"/>
          </p:cNvSpPr>
          <p:nvPr>
            <p:ph type="body" idx="1"/>
          </p:nvPr>
        </p:nvSpPr>
        <p:spPr>
          <a:xfrm>
            <a:off x="723900" y="2855968"/>
            <a:ext cx="3855720" cy="3011432"/>
          </a:xfrm>
          <a:prstGeom prst="rect">
            <a:avLst/>
          </a:prstGeom>
          <a:noFill/>
          <a:ln>
            <a:noFill/>
          </a:ln>
        </p:spPr>
        <p:txBody>
          <a:bodyPr spcFirstLastPara="1" wrap="square" lIns="91425" tIns="45700" rIns="91425" bIns="45700" anchor="t" anchorCtr="0">
            <a:normAutofit/>
          </a:bodyPr>
          <a:lstStyle>
            <a:lvl1pPr marL="457200" lvl="0" indent="-228600" algn="l">
              <a:lnSpc>
                <a:spcPct val="113000"/>
              </a:lnSpc>
              <a:spcBef>
                <a:spcPts val="0"/>
              </a:spcBef>
              <a:spcAft>
                <a:spcPts val="0"/>
              </a:spcAft>
              <a:buClr>
                <a:schemeClr val="lt1"/>
              </a:buClr>
              <a:buSzPts val="1600"/>
              <a:buNone/>
              <a:defRPr sz="1600">
                <a:solidFill>
                  <a:schemeClr val="lt1"/>
                </a:solidFill>
              </a:defRPr>
            </a:lvl1pPr>
            <a:lvl2pPr marL="914400" lvl="1" indent="-228600" algn="l">
              <a:lnSpc>
                <a:spcPct val="94000"/>
              </a:lnSpc>
              <a:spcBef>
                <a:spcPts val="1500"/>
              </a:spcBef>
              <a:spcAft>
                <a:spcPts val="0"/>
              </a:spcAft>
              <a:buClr>
                <a:schemeClr val="dk2"/>
              </a:buClr>
              <a:buSzPts val="1400"/>
              <a:buNone/>
              <a:defRPr sz="1400"/>
            </a:lvl2pPr>
            <a:lvl3pPr marL="1371600" lvl="2" indent="-228600" algn="l">
              <a:lnSpc>
                <a:spcPct val="94000"/>
              </a:lnSpc>
              <a:spcBef>
                <a:spcPts val="500"/>
              </a:spcBef>
              <a:spcAft>
                <a:spcPts val="0"/>
              </a:spcAft>
              <a:buClr>
                <a:schemeClr val="dk2"/>
              </a:buClr>
              <a:buSzPts val="1200"/>
              <a:buNone/>
              <a:defRPr sz="1200"/>
            </a:lvl3pPr>
            <a:lvl4pPr marL="1828800" lvl="3" indent="-228600" algn="l">
              <a:lnSpc>
                <a:spcPct val="94000"/>
              </a:lnSpc>
              <a:spcBef>
                <a:spcPts val="500"/>
              </a:spcBef>
              <a:spcAft>
                <a:spcPts val="0"/>
              </a:spcAft>
              <a:buClr>
                <a:schemeClr val="dk2"/>
              </a:buClr>
              <a:buSzPts val="1000"/>
              <a:buNone/>
              <a:defRPr sz="1000"/>
            </a:lvl4pPr>
            <a:lvl5pPr marL="2286000" lvl="4" indent="-228600" algn="l">
              <a:lnSpc>
                <a:spcPct val="94000"/>
              </a:lnSpc>
              <a:spcBef>
                <a:spcPts val="500"/>
              </a:spcBef>
              <a:spcAft>
                <a:spcPts val="0"/>
              </a:spcAft>
              <a:buClr>
                <a:schemeClr val="dk2"/>
              </a:buClr>
              <a:buSzPts val="1000"/>
              <a:buNone/>
              <a:defRPr sz="1000"/>
            </a:lvl5pPr>
            <a:lvl6pPr marL="2743200" lvl="5" indent="-228600" algn="l">
              <a:lnSpc>
                <a:spcPct val="94000"/>
              </a:lnSpc>
              <a:spcBef>
                <a:spcPts val="500"/>
              </a:spcBef>
              <a:spcAft>
                <a:spcPts val="0"/>
              </a:spcAft>
              <a:buClr>
                <a:schemeClr val="dk2"/>
              </a:buClr>
              <a:buSzPts val="1000"/>
              <a:buNone/>
              <a:defRPr sz="1000"/>
            </a:lvl6pPr>
            <a:lvl7pPr marL="3200400" lvl="6" indent="-228600" algn="l">
              <a:lnSpc>
                <a:spcPct val="94000"/>
              </a:lnSpc>
              <a:spcBef>
                <a:spcPts val="500"/>
              </a:spcBef>
              <a:spcAft>
                <a:spcPts val="0"/>
              </a:spcAft>
              <a:buClr>
                <a:schemeClr val="dk2"/>
              </a:buClr>
              <a:buSzPts val="1000"/>
              <a:buNone/>
              <a:defRPr sz="1000"/>
            </a:lvl7pPr>
            <a:lvl8pPr marL="3657600" lvl="7" indent="-228600" algn="l">
              <a:lnSpc>
                <a:spcPct val="94000"/>
              </a:lnSpc>
              <a:spcBef>
                <a:spcPts val="500"/>
              </a:spcBef>
              <a:spcAft>
                <a:spcPts val="0"/>
              </a:spcAft>
              <a:buClr>
                <a:schemeClr val="dk2"/>
              </a:buClr>
              <a:buSzPts val="1000"/>
              <a:buNone/>
              <a:defRPr sz="1000"/>
            </a:lvl8pPr>
            <a:lvl9pPr marL="4114800" lvl="8" indent="-228600" algn="l">
              <a:lnSpc>
                <a:spcPct val="94000"/>
              </a:lnSpc>
              <a:spcBef>
                <a:spcPts val="500"/>
              </a:spcBef>
              <a:spcAft>
                <a:spcPts val="200"/>
              </a:spcAft>
              <a:buClr>
                <a:schemeClr val="dk2"/>
              </a:buClr>
              <a:buSzPts val="1000"/>
              <a:buNone/>
              <a:defRPr sz="1000"/>
            </a:lvl9pPr>
          </a:lstStyle>
          <a:p>
            <a:endParaRPr/>
          </a:p>
        </p:txBody>
      </p:sp>
      <p:sp>
        <p:nvSpPr>
          <p:cNvPr id="156" name="Google Shape;156;g1ee8d01f392_2_55"/>
          <p:cNvSpPr txBox="1">
            <a:spLocks noGrp="1"/>
          </p:cNvSpPr>
          <p:nvPr>
            <p:ph type="dt" idx="10"/>
          </p:nvPr>
        </p:nvSpPr>
        <p:spPr>
          <a:xfrm>
            <a:off x="723902"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7" name="Google Shape;157;g1ee8d01f392_2_55"/>
          <p:cNvSpPr txBox="1">
            <a:spLocks noGrp="1"/>
          </p:cNvSpPr>
          <p:nvPr>
            <p:ph type="ftr" idx="11"/>
          </p:nvPr>
        </p:nvSpPr>
        <p:spPr>
          <a:xfrm>
            <a:off x="2205945" y="6453386"/>
            <a:ext cx="2373675"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8" name="Google Shape;158;g1ee8d01f392_2_55"/>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159" name="Google Shape;159;g1ee8d01f392_2_55"/>
          <p:cNvSpPr/>
          <p:nvPr/>
        </p:nvSpPr>
        <p:spPr>
          <a:xfrm rot="10800000">
            <a:off x="6030402" y="23958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 name="Google Shape;160;g1ee8d01f392_2_55"/>
          <p:cNvSpPr/>
          <p:nvPr/>
        </p:nvSpPr>
        <p:spPr>
          <a:xfrm>
            <a:off x="10659421" y="480600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 name="Google Shape;161;g1ee8d01f392_2_55"/>
          <p:cNvSpPr txBox="1">
            <a:spLocks noGrp="1"/>
          </p:cNvSpPr>
          <p:nvPr>
            <p:ph type="body" idx="2"/>
          </p:nvPr>
        </p:nvSpPr>
        <p:spPr>
          <a:xfrm>
            <a:off x="6027420" y="256062"/>
            <a:ext cx="5212080" cy="541587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sz="2000"/>
            </a:lvl1pPr>
            <a:lvl2pPr marL="914400" lvl="1" indent="-355600" algn="l">
              <a:lnSpc>
                <a:spcPct val="94000"/>
              </a:lnSpc>
              <a:spcBef>
                <a:spcPts val="500"/>
              </a:spcBef>
              <a:spcAft>
                <a:spcPts val="0"/>
              </a:spcAft>
              <a:buClr>
                <a:schemeClr val="dk2"/>
              </a:buClr>
              <a:buSzPts val="2000"/>
              <a:buChar char="–"/>
              <a:defRPr sz="2000"/>
            </a:lvl2pPr>
            <a:lvl3pPr marL="1371600" lvl="2" indent="-342900" algn="l">
              <a:lnSpc>
                <a:spcPct val="94000"/>
              </a:lnSpc>
              <a:spcBef>
                <a:spcPts val="500"/>
              </a:spcBef>
              <a:spcAft>
                <a:spcPts val="0"/>
              </a:spcAft>
              <a:buClr>
                <a:schemeClr val="dk2"/>
              </a:buClr>
              <a:buSzPts val="1800"/>
              <a:buChar char="■"/>
              <a:defRPr sz="1800"/>
            </a:lvl3pPr>
            <a:lvl4pPr marL="1828800" lvl="3" indent="-342900" algn="l">
              <a:lnSpc>
                <a:spcPct val="94000"/>
              </a:lnSpc>
              <a:spcBef>
                <a:spcPts val="500"/>
              </a:spcBef>
              <a:spcAft>
                <a:spcPts val="0"/>
              </a:spcAft>
              <a:buClr>
                <a:schemeClr val="dk2"/>
              </a:buClr>
              <a:buSzPts val="1800"/>
              <a:buChar char="–"/>
              <a:defRPr sz="1800"/>
            </a:lvl4pPr>
            <a:lvl5pPr marL="2286000" lvl="4" indent="-330200" algn="l">
              <a:lnSpc>
                <a:spcPct val="94000"/>
              </a:lnSpc>
              <a:spcBef>
                <a:spcPts val="500"/>
              </a:spcBef>
              <a:spcAft>
                <a:spcPts val="0"/>
              </a:spcAft>
              <a:buClr>
                <a:schemeClr val="dk2"/>
              </a:buClr>
              <a:buSzPts val="1600"/>
              <a:buChar char="■"/>
              <a:defRPr sz="1600"/>
            </a:lvl5pPr>
            <a:lvl6pPr marL="2743200" lvl="5" indent="-330200" algn="l">
              <a:lnSpc>
                <a:spcPct val="94000"/>
              </a:lnSpc>
              <a:spcBef>
                <a:spcPts val="500"/>
              </a:spcBef>
              <a:spcAft>
                <a:spcPts val="0"/>
              </a:spcAft>
              <a:buClr>
                <a:schemeClr val="dk2"/>
              </a:buClr>
              <a:buSzPts val="1600"/>
              <a:buChar char="–"/>
              <a:defRPr sz="1600"/>
            </a:lvl6pPr>
            <a:lvl7pPr marL="3200400" lvl="6" indent="-330200" algn="l">
              <a:lnSpc>
                <a:spcPct val="94000"/>
              </a:lnSpc>
              <a:spcBef>
                <a:spcPts val="500"/>
              </a:spcBef>
              <a:spcAft>
                <a:spcPts val="0"/>
              </a:spcAft>
              <a:buClr>
                <a:schemeClr val="dk2"/>
              </a:buClr>
              <a:buSzPts val="1600"/>
              <a:buChar char="■"/>
              <a:defRPr sz="1600"/>
            </a:lvl7pPr>
            <a:lvl8pPr marL="3657600" lvl="7" indent="-330200" algn="l">
              <a:lnSpc>
                <a:spcPct val="94000"/>
              </a:lnSpc>
              <a:spcBef>
                <a:spcPts val="500"/>
              </a:spcBef>
              <a:spcAft>
                <a:spcPts val="0"/>
              </a:spcAft>
              <a:buClr>
                <a:schemeClr val="dk2"/>
              </a:buClr>
              <a:buSzPts val="1600"/>
              <a:buChar char="–"/>
              <a:defRPr sz="1600"/>
            </a:lvl8pPr>
            <a:lvl9pPr marL="4114800" lvl="8" indent="-330200" algn="l">
              <a:lnSpc>
                <a:spcPct val="94000"/>
              </a:lnSpc>
              <a:spcBef>
                <a:spcPts val="500"/>
              </a:spcBef>
              <a:spcAft>
                <a:spcPts val="200"/>
              </a:spcAft>
              <a:buClr>
                <a:schemeClr val="dk2"/>
              </a:buClr>
              <a:buSzPts val="1600"/>
              <a:buChar char="■"/>
              <a:defRPr sz="1600"/>
            </a:lvl9pPr>
          </a:lstStyle>
          <a:p>
            <a:endParaRPr/>
          </a:p>
        </p:txBody>
      </p:sp>
      <p:pic>
        <p:nvPicPr>
          <p:cNvPr id="162" name="Google Shape;162;g1ee8d01f392_2_55"/>
          <p:cNvPicPr preferRelativeResize="0"/>
          <p:nvPr/>
        </p:nvPicPr>
        <p:blipFill rotWithShape="1">
          <a:blip r:embed="rId2">
            <a:alphaModFix/>
          </a:blip>
          <a:srcRect/>
          <a:stretch/>
        </p:blipFill>
        <p:spPr>
          <a:xfrm>
            <a:off x="10650784" y="5570332"/>
            <a:ext cx="1562816" cy="1562072"/>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Title Only">
  <p:cSld name="Title Only">
    <p:bg>
      <p:bgPr>
        <a:solidFill>
          <a:srgbClr val="101D49"/>
        </a:solidFill>
        <a:effectLst/>
      </p:bgPr>
    </p:bg>
    <p:spTree>
      <p:nvGrpSpPr>
        <p:cNvPr id="1" name="Shape 163"/>
        <p:cNvGrpSpPr/>
        <p:nvPr/>
      </p:nvGrpSpPr>
      <p:grpSpPr>
        <a:xfrm>
          <a:off x="0" y="0"/>
          <a:ext cx="0" cy="0"/>
          <a:chOff x="0" y="0"/>
          <a:chExt cx="0" cy="0"/>
        </a:xfrm>
      </p:grpSpPr>
      <p:sp>
        <p:nvSpPr>
          <p:cNvPr id="164" name="Google Shape;164;g1ee8d01f392_2_66"/>
          <p:cNvSpPr/>
          <p:nvPr/>
        </p:nvSpPr>
        <p:spPr>
          <a:xfrm>
            <a:off x="3" y="685804"/>
            <a:ext cx="10972799" cy="1044241"/>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sp>
        <p:nvSpPr>
          <p:cNvPr id="165" name="Google Shape;165;g1ee8d01f392_2_66"/>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6" name="Google Shape;166;g1ee8d01f392_2_66"/>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7" name="Google Shape;167;g1ee8d01f392_2_66"/>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168" name="Google Shape;168;g1ee8d01f392_2_66"/>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Libre Franklin"/>
              <a:buNone/>
              <a:defRPr sz="4400" b="1" i="0" u="none" strike="noStrike" cap="none">
                <a:solidFill>
                  <a:srgbClr val="101D49"/>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169" name="Google Shape;169;g1ee8d01f392_2_66"/>
          <p:cNvPicPr preferRelativeResize="0"/>
          <p:nvPr/>
        </p:nvPicPr>
        <p:blipFill rotWithShape="1">
          <a:blip r:embed="rId2">
            <a:alphaModFix/>
          </a:blip>
          <a:srcRect/>
          <a:stretch/>
        </p:blipFill>
        <p:spPr>
          <a:xfrm>
            <a:off x="10206853" y="5620408"/>
            <a:ext cx="1985147" cy="951961"/>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1_Title Only">
  <p:cSld name="1_Title Only">
    <p:bg>
      <p:bgPr>
        <a:solidFill>
          <a:srgbClr val="101D49"/>
        </a:solidFill>
        <a:effectLst/>
      </p:bgPr>
    </p:bg>
    <p:spTree>
      <p:nvGrpSpPr>
        <p:cNvPr id="1" name="Shape 170"/>
        <p:cNvGrpSpPr/>
        <p:nvPr/>
      </p:nvGrpSpPr>
      <p:grpSpPr>
        <a:xfrm>
          <a:off x="0" y="0"/>
          <a:ext cx="0" cy="0"/>
          <a:chOff x="0" y="0"/>
          <a:chExt cx="0" cy="0"/>
        </a:xfrm>
      </p:grpSpPr>
      <p:sp>
        <p:nvSpPr>
          <p:cNvPr id="171" name="Google Shape;171;g1ee8d01f392_2_73"/>
          <p:cNvSpPr/>
          <p:nvPr/>
        </p:nvSpPr>
        <p:spPr>
          <a:xfrm>
            <a:off x="3" y="685804"/>
            <a:ext cx="10972799" cy="1044241"/>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sp>
        <p:nvSpPr>
          <p:cNvPr id="172" name="Google Shape;172;g1ee8d01f392_2_73"/>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3" name="Google Shape;173;g1ee8d01f392_2_73"/>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4" name="Google Shape;174;g1ee8d01f392_2_73"/>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175" name="Google Shape;175;g1ee8d01f392_2_73"/>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Libre Franklin"/>
              <a:buNone/>
              <a:defRPr sz="4400" b="1" i="0" u="none" strike="noStrike" cap="none">
                <a:solidFill>
                  <a:srgbClr val="101D49"/>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176" name="Google Shape;176;g1ee8d01f392_2_73"/>
          <p:cNvPicPr preferRelativeResize="0"/>
          <p:nvPr/>
        </p:nvPicPr>
        <p:blipFill rotWithShape="1">
          <a:blip r:embed="rId2">
            <a:alphaModFix/>
          </a:blip>
          <a:srcRect/>
          <a:stretch/>
        </p:blipFill>
        <p:spPr>
          <a:xfrm>
            <a:off x="1326995" y="2124299"/>
            <a:ext cx="1171639" cy="1171639"/>
          </a:xfrm>
          <a:prstGeom prst="rect">
            <a:avLst/>
          </a:prstGeom>
          <a:noFill/>
          <a:ln>
            <a:noFill/>
          </a:ln>
        </p:spPr>
      </p:pic>
      <p:pic>
        <p:nvPicPr>
          <p:cNvPr id="177" name="Google Shape;177;g1ee8d01f392_2_73"/>
          <p:cNvPicPr preferRelativeResize="0"/>
          <p:nvPr/>
        </p:nvPicPr>
        <p:blipFill rotWithShape="1">
          <a:blip r:embed="rId3">
            <a:alphaModFix/>
          </a:blip>
          <a:srcRect/>
          <a:stretch/>
        </p:blipFill>
        <p:spPr>
          <a:xfrm>
            <a:off x="3176775" y="2031578"/>
            <a:ext cx="1329564" cy="1357072"/>
          </a:xfrm>
          <a:prstGeom prst="rect">
            <a:avLst/>
          </a:prstGeom>
          <a:noFill/>
          <a:ln>
            <a:noFill/>
          </a:ln>
        </p:spPr>
      </p:pic>
      <p:pic>
        <p:nvPicPr>
          <p:cNvPr id="178" name="Google Shape;178;g1ee8d01f392_2_73"/>
          <p:cNvPicPr preferRelativeResize="0"/>
          <p:nvPr/>
        </p:nvPicPr>
        <p:blipFill rotWithShape="1">
          <a:blip r:embed="rId4">
            <a:alphaModFix/>
          </a:blip>
          <a:srcRect/>
          <a:stretch/>
        </p:blipFill>
        <p:spPr>
          <a:xfrm>
            <a:off x="4773572" y="1673400"/>
            <a:ext cx="2073435" cy="2073435"/>
          </a:xfrm>
          <a:prstGeom prst="rect">
            <a:avLst/>
          </a:prstGeom>
          <a:noFill/>
          <a:ln>
            <a:noFill/>
          </a:ln>
        </p:spPr>
      </p:pic>
      <p:pic>
        <p:nvPicPr>
          <p:cNvPr id="179" name="Google Shape;179;g1ee8d01f392_2_73"/>
          <p:cNvPicPr preferRelativeResize="0"/>
          <p:nvPr/>
        </p:nvPicPr>
        <p:blipFill rotWithShape="1">
          <a:blip r:embed="rId5">
            <a:alphaModFix/>
          </a:blip>
          <a:srcRect l="42370" t="69524" r="38265"/>
          <a:stretch/>
        </p:blipFill>
        <p:spPr>
          <a:xfrm>
            <a:off x="9363605" y="2124299"/>
            <a:ext cx="885371" cy="1393379"/>
          </a:xfrm>
          <a:prstGeom prst="rect">
            <a:avLst/>
          </a:prstGeom>
          <a:noFill/>
          <a:ln>
            <a:noFill/>
          </a:ln>
        </p:spPr>
      </p:pic>
      <p:pic>
        <p:nvPicPr>
          <p:cNvPr id="180" name="Google Shape;180;g1ee8d01f392_2_73"/>
          <p:cNvPicPr preferRelativeResize="0"/>
          <p:nvPr/>
        </p:nvPicPr>
        <p:blipFill rotWithShape="1">
          <a:blip r:embed="rId6">
            <a:alphaModFix/>
          </a:blip>
          <a:srcRect l="2426" t="35124" r="49320" b="29955"/>
          <a:stretch/>
        </p:blipFill>
        <p:spPr>
          <a:xfrm>
            <a:off x="7034884" y="2237877"/>
            <a:ext cx="1595944" cy="1154959"/>
          </a:xfrm>
          <a:prstGeom prst="rect">
            <a:avLst/>
          </a:prstGeom>
          <a:noFill/>
          <a:ln>
            <a:noFill/>
          </a:ln>
        </p:spPr>
      </p:pic>
      <p:sp>
        <p:nvSpPr>
          <p:cNvPr id="181" name="Google Shape;181;g1ee8d01f392_2_73"/>
          <p:cNvSpPr txBox="1">
            <a:spLocks noGrp="1"/>
          </p:cNvSpPr>
          <p:nvPr>
            <p:ph type="body" idx="1"/>
          </p:nvPr>
        </p:nvSpPr>
        <p:spPr>
          <a:xfrm>
            <a:off x="1114301"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82" name="Google Shape;182;g1ee8d01f392_2_73"/>
          <p:cNvSpPr txBox="1">
            <a:spLocks noGrp="1"/>
          </p:cNvSpPr>
          <p:nvPr>
            <p:ph type="body" idx="2"/>
          </p:nvPr>
        </p:nvSpPr>
        <p:spPr>
          <a:xfrm>
            <a:off x="3042537" y="3641018"/>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83" name="Google Shape;183;g1ee8d01f392_2_73"/>
          <p:cNvSpPr txBox="1">
            <a:spLocks noGrp="1"/>
          </p:cNvSpPr>
          <p:nvPr>
            <p:ph type="body" idx="3"/>
          </p:nvPr>
        </p:nvSpPr>
        <p:spPr>
          <a:xfrm>
            <a:off x="5039117"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84" name="Google Shape;184;g1ee8d01f392_2_73"/>
          <p:cNvSpPr txBox="1">
            <a:spLocks noGrp="1"/>
          </p:cNvSpPr>
          <p:nvPr>
            <p:ph type="body" idx="4"/>
          </p:nvPr>
        </p:nvSpPr>
        <p:spPr>
          <a:xfrm>
            <a:off x="7033806"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85" name="Google Shape;185;g1ee8d01f392_2_73"/>
          <p:cNvSpPr txBox="1">
            <a:spLocks noGrp="1"/>
          </p:cNvSpPr>
          <p:nvPr>
            <p:ph type="body" idx="5"/>
          </p:nvPr>
        </p:nvSpPr>
        <p:spPr>
          <a:xfrm>
            <a:off x="9007778"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pic>
        <p:nvPicPr>
          <p:cNvPr id="186" name="Google Shape;186;g1ee8d01f392_2_73"/>
          <p:cNvPicPr preferRelativeResize="0"/>
          <p:nvPr/>
        </p:nvPicPr>
        <p:blipFill rotWithShape="1">
          <a:blip r:embed="rId7">
            <a:alphaModFix/>
          </a:blip>
          <a:srcRect/>
          <a:stretch/>
        </p:blipFill>
        <p:spPr>
          <a:xfrm>
            <a:off x="10206853" y="5620408"/>
            <a:ext cx="1985147" cy="95196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Comparison">
  <p:cSld name="Comparison">
    <p:bg>
      <p:bgPr>
        <a:solidFill>
          <a:srgbClr val="101D49"/>
        </a:solidFill>
        <a:effectLst/>
      </p:bgPr>
    </p:bg>
    <p:spTree>
      <p:nvGrpSpPr>
        <p:cNvPr id="1" name="Shape 30"/>
        <p:cNvGrpSpPr/>
        <p:nvPr/>
      </p:nvGrpSpPr>
      <p:grpSpPr>
        <a:xfrm>
          <a:off x="0" y="0"/>
          <a:ext cx="0" cy="0"/>
          <a:chOff x="0" y="0"/>
          <a:chExt cx="0" cy="0"/>
        </a:xfrm>
      </p:grpSpPr>
      <p:sp>
        <p:nvSpPr>
          <p:cNvPr id="31" name="Google Shape;31;p42"/>
          <p:cNvSpPr/>
          <p:nvPr/>
        </p:nvSpPr>
        <p:spPr>
          <a:xfrm>
            <a:off x="400542" y="410817"/>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2" name="Google Shape;32;p42"/>
          <p:cNvSpPr txBox="1">
            <a:spLocks noGrp="1"/>
          </p:cNvSpPr>
          <p:nvPr>
            <p:ph type="body" idx="1"/>
          </p:nvPr>
        </p:nvSpPr>
        <p:spPr>
          <a:xfrm>
            <a:off x="1371600" y="2340864"/>
            <a:ext cx="4443984" cy="823912"/>
          </a:xfrm>
          <a:prstGeom prst="rect">
            <a:avLst/>
          </a:prstGeom>
          <a:noFill/>
          <a:ln>
            <a:noFill/>
          </a:ln>
        </p:spPr>
        <p:txBody>
          <a:bodyPr spcFirstLastPara="1" wrap="square" lIns="91425" tIns="45700" rIns="91425" bIns="45700" anchor="b" anchorCtr="0">
            <a:noAutofit/>
          </a:bodyPr>
          <a:lstStyle>
            <a:lvl1pPr marL="457200" lvl="0" indent="-228600" algn="l">
              <a:lnSpc>
                <a:spcPct val="84000"/>
              </a:lnSpc>
              <a:spcBef>
                <a:spcPts val="0"/>
              </a:spcBef>
              <a:spcAft>
                <a:spcPts val="0"/>
              </a:spcAft>
              <a:buClr>
                <a:schemeClr val="dk2"/>
              </a:buClr>
              <a:buSzPts val="3000"/>
              <a:buNone/>
              <a:defRPr sz="3000" b="0">
                <a:solidFill>
                  <a:schemeClr val="dk2"/>
                </a:solidFill>
                <a:latin typeface="Calibri"/>
                <a:ea typeface="Calibri"/>
                <a:cs typeface="Calibri"/>
                <a:sym typeface="Calibri"/>
              </a:defRPr>
            </a:lvl1pPr>
            <a:lvl2pPr marL="914400" lvl="1" indent="-228600" algn="l">
              <a:lnSpc>
                <a:spcPct val="94000"/>
              </a:lnSpc>
              <a:spcBef>
                <a:spcPts val="500"/>
              </a:spcBef>
              <a:spcAft>
                <a:spcPts val="0"/>
              </a:spcAft>
              <a:buClr>
                <a:schemeClr val="dk2"/>
              </a:buClr>
              <a:buSzPts val="2000"/>
              <a:buNone/>
              <a:defRPr sz="2000" b="1"/>
            </a:lvl2pPr>
            <a:lvl3pPr marL="1371600" lvl="2" indent="-228600" algn="l">
              <a:lnSpc>
                <a:spcPct val="94000"/>
              </a:lnSpc>
              <a:spcBef>
                <a:spcPts val="500"/>
              </a:spcBef>
              <a:spcAft>
                <a:spcPts val="0"/>
              </a:spcAft>
              <a:buClr>
                <a:schemeClr val="dk2"/>
              </a:buClr>
              <a:buSzPts val="1800"/>
              <a:buNone/>
              <a:defRPr sz="1800" b="1"/>
            </a:lvl3pPr>
            <a:lvl4pPr marL="1828800" lvl="3" indent="-228600" algn="l">
              <a:lnSpc>
                <a:spcPct val="94000"/>
              </a:lnSpc>
              <a:spcBef>
                <a:spcPts val="500"/>
              </a:spcBef>
              <a:spcAft>
                <a:spcPts val="0"/>
              </a:spcAft>
              <a:buClr>
                <a:schemeClr val="dk2"/>
              </a:buClr>
              <a:buSzPts val="1600"/>
              <a:buNone/>
              <a:defRPr sz="1600" b="1"/>
            </a:lvl4pPr>
            <a:lvl5pPr marL="2286000" lvl="4" indent="-228600" algn="l">
              <a:lnSpc>
                <a:spcPct val="94000"/>
              </a:lnSpc>
              <a:spcBef>
                <a:spcPts val="500"/>
              </a:spcBef>
              <a:spcAft>
                <a:spcPts val="0"/>
              </a:spcAft>
              <a:buClr>
                <a:schemeClr val="dk2"/>
              </a:buClr>
              <a:buSzPts val="1600"/>
              <a:buNone/>
              <a:defRPr sz="1600" b="1"/>
            </a:lvl5pPr>
            <a:lvl6pPr marL="2743200" lvl="5" indent="-228600" algn="l">
              <a:lnSpc>
                <a:spcPct val="94000"/>
              </a:lnSpc>
              <a:spcBef>
                <a:spcPts val="500"/>
              </a:spcBef>
              <a:spcAft>
                <a:spcPts val="0"/>
              </a:spcAft>
              <a:buClr>
                <a:schemeClr val="dk2"/>
              </a:buClr>
              <a:buSzPts val="1600"/>
              <a:buNone/>
              <a:defRPr sz="1600" b="1"/>
            </a:lvl6pPr>
            <a:lvl7pPr marL="3200400" lvl="6" indent="-228600" algn="l">
              <a:lnSpc>
                <a:spcPct val="94000"/>
              </a:lnSpc>
              <a:spcBef>
                <a:spcPts val="500"/>
              </a:spcBef>
              <a:spcAft>
                <a:spcPts val="0"/>
              </a:spcAft>
              <a:buClr>
                <a:schemeClr val="dk2"/>
              </a:buClr>
              <a:buSzPts val="1600"/>
              <a:buNone/>
              <a:defRPr sz="1600" b="1"/>
            </a:lvl7pPr>
            <a:lvl8pPr marL="3657600" lvl="7" indent="-228600" algn="l">
              <a:lnSpc>
                <a:spcPct val="94000"/>
              </a:lnSpc>
              <a:spcBef>
                <a:spcPts val="500"/>
              </a:spcBef>
              <a:spcAft>
                <a:spcPts val="0"/>
              </a:spcAft>
              <a:buClr>
                <a:schemeClr val="dk2"/>
              </a:buClr>
              <a:buSzPts val="1600"/>
              <a:buNone/>
              <a:defRPr sz="1600" b="1"/>
            </a:lvl8pPr>
            <a:lvl9pPr marL="4114800" lvl="8" indent="-228600" algn="l">
              <a:lnSpc>
                <a:spcPct val="94000"/>
              </a:lnSpc>
              <a:spcBef>
                <a:spcPts val="500"/>
              </a:spcBef>
              <a:spcAft>
                <a:spcPts val="200"/>
              </a:spcAft>
              <a:buClr>
                <a:schemeClr val="dk2"/>
              </a:buClr>
              <a:buSzPts val="1600"/>
              <a:buNone/>
              <a:defRPr sz="1600" b="1"/>
            </a:lvl9pPr>
          </a:lstStyle>
          <a:p>
            <a:endParaRPr/>
          </a:p>
        </p:txBody>
      </p:sp>
      <p:sp>
        <p:nvSpPr>
          <p:cNvPr id="33" name="Google Shape;33;p42"/>
          <p:cNvSpPr txBox="1">
            <a:spLocks noGrp="1"/>
          </p:cNvSpPr>
          <p:nvPr>
            <p:ph type="body" idx="2"/>
          </p:nvPr>
        </p:nvSpPr>
        <p:spPr>
          <a:xfrm>
            <a:off x="1371600" y="3305211"/>
            <a:ext cx="4443984" cy="256219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a:solidFill>
                  <a:schemeClr val="dk2"/>
                </a:solidFill>
                <a:latin typeface="Calibri"/>
                <a:ea typeface="Calibri"/>
                <a:cs typeface="Calibri"/>
                <a:sym typeface="Calibri"/>
              </a:defRPr>
            </a:lvl1pPr>
            <a:lvl2pPr marL="914400" lvl="1" indent="-355600" algn="l">
              <a:lnSpc>
                <a:spcPct val="94000"/>
              </a:lnSpc>
              <a:spcBef>
                <a:spcPts val="500"/>
              </a:spcBef>
              <a:spcAft>
                <a:spcPts val="0"/>
              </a:spcAft>
              <a:buClr>
                <a:schemeClr val="dk2"/>
              </a:buClr>
              <a:buSzPts val="2000"/>
              <a:buChar char="–"/>
              <a:defRPr>
                <a:solidFill>
                  <a:schemeClr val="dk2"/>
                </a:solidFill>
                <a:latin typeface="Calibri"/>
                <a:ea typeface="Calibri"/>
                <a:cs typeface="Calibri"/>
                <a:sym typeface="Calibri"/>
              </a:defRPr>
            </a:lvl2pPr>
            <a:lvl3pPr marL="1371600" lvl="2" indent="-342900" algn="l">
              <a:lnSpc>
                <a:spcPct val="94000"/>
              </a:lnSpc>
              <a:spcBef>
                <a:spcPts val="500"/>
              </a:spcBef>
              <a:spcAft>
                <a:spcPts val="0"/>
              </a:spcAft>
              <a:buClr>
                <a:schemeClr val="dk2"/>
              </a:buClr>
              <a:buSzPts val="1800"/>
              <a:buChar char="■"/>
              <a:defRPr>
                <a:solidFill>
                  <a:schemeClr val="dk2"/>
                </a:solidFill>
                <a:latin typeface="Calibri"/>
                <a:ea typeface="Calibri"/>
                <a:cs typeface="Calibri"/>
                <a:sym typeface="Calibri"/>
              </a:defRPr>
            </a:lvl3pPr>
            <a:lvl4pPr marL="1828800" lvl="3" indent="-342900" algn="l">
              <a:lnSpc>
                <a:spcPct val="94000"/>
              </a:lnSpc>
              <a:spcBef>
                <a:spcPts val="500"/>
              </a:spcBef>
              <a:spcAft>
                <a:spcPts val="0"/>
              </a:spcAft>
              <a:buClr>
                <a:schemeClr val="dk2"/>
              </a:buClr>
              <a:buSzPts val="1800"/>
              <a:buChar char="–"/>
              <a:defRPr>
                <a:solidFill>
                  <a:schemeClr val="dk2"/>
                </a:solidFill>
                <a:latin typeface="Calibri"/>
                <a:ea typeface="Calibri"/>
                <a:cs typeface="Calibri"/>
                <a:sym typeface="Calibri"/>
              </a:defRPr>
            </a:lvl4pPr>
            <a:lvl5pPr marL="2286000" lvl="4" indent="-330200" algn="l">
              <a:lnSpc>
                <a:spcPct val="94000"/>
              </a:lnSpc>
              <a:spcBef>
                <a:spcPts val="500"/>
              </a:spcBef>
              <a:spcAft>
                <a:spcPts val="0"/>
              </a:spcAft>
              <a:buClr>
                <a:schemeClr val="dk2"/>
              </a:buClr>
              <a:buSzPts val="1600"/>
              <a:buChar char="■"/>
              <a:defRPr>
                <a:solidFill>
                  <a:schemeClr val="dk2"/>
                </a:solidFill>
                <a:latin typeface="Calibri"/>
                <a:ea typeface="Calibri"/>
                <a:cs typeface="Calibri"/>
                <a:sym typeface="Calibri"/>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34" name="Google Shape;34;p42"/>
          <p:cNvSpPr txBox="1">
            <a:spLocks noGrp="1"/>
          </p:cNvSpPr>
          <p:nvPr>
            <p:ph type="body" idx="3"/>
          </p:nvPr>
        </p:nvSpPr>
        <p:spPr>
          <a:xfrm>
            <a:off x="6525015" y="2340864"/>
            <a:ext cx="4443984" cy="823912"/>
          </a:xfrm>
          <a:prstGeom prst="rect">
            <a:avLst/>
          </a:prstGeom>
          <a:noFill/>
          <a:ln>
            <a:noFill/>
          </a:ln>
        </p:spPr>
        <p:txBody>
          <a:bodyPr spcFirstLastPara="1" wrap="square" lIns="91425" tIns="45700" rIns="91425" bIns="45700" anchor="b" anchorCtr="0">
            <a:noAutofit/>
          </a:bodyPr>
          <a:lstStyle>
            <a:lvl1pPr marL="457200" lvl="0" indent="-228600" algn="l">
              <a:lnSpc>
                <a:spcPct val="84000"/>
              </a:lnSpc>
              <a:spcBef>
                <a:spcPts val="0"/>
              </a:spcBef>
              <a:spcAft>
                <a:spcPts val="0"/>
              </a:spcAft>
              <a:buClr>
                <a:schemeClr val="dk2"/>
              </a:buClr>
              <a:buSzPts val="3000"/>
              <a:buNone/>
              <a:defRPr sz="3000" b="0">
                <a:solidFill>
                  <a:schemeClr val="dk2"/>
                </a:solidFill>
                <a:latin typeface="Calibri"/>
                <a:ea typeface="Calibri"/>
                <a:cs typeface="Calibri"/>
                <a:sym typeface="Calibri"/>
              </a:defRPr>
            </a:lvl1pPr>
            <a:lvl2pPr marL="914400" lvl="1" indent="-228600" algn="l">
              <a:lnSpc>
                <a:spcPct val="94000"/>
              </a:lnSpc>
              <a:spcBef>
                <a:spcPts val="500"/>
              </a:spcBef>
              <a:spcAft>
                <a:spcPts val="0"/>
              </a:spcAft>
              <a:buClr>
                <a:schemeClr val="dk2"/>
              </a:buClr>
              <a:buSzPts val="2000"/>
              <a:buNone/>
              <a:defRPr sz="2000" b="1"/>
            </a:lvl2pPr>
            <a:lvl3pPr marL="1371600" lvl="2" indent="-228600" algn="l">
              <a:lnSpc>
                <a:spcPct val="94000"/>
              </a:lnSpc>
              <a:spcBef>
                <a:spcPts val="500"/>
              </a:spcBef>
              <a:spcAft>
                <a:spcPts val="0"/>
              </a:spcAft>
              <a:buClr>
                <a:schemeClr val="dk2"/>
              </a:buClr>
              <a:buSzPts val="1800"/>
              <a:buNone/>
              <a:defRPr sz="1800" b="1"/>
            </a:lvl3pPr>
            <a:lvl4pPr marL="1828800" lvl="3" indent="-228600" algn="l">
              <a:lnSpc>
                <a:spcPct val="94000"/>
              </a:lnSpc>
              <a:spcBef>
                <a:spcPts val="500"/>
              </a:spcBef>
              <a:spcAft>
                <a:spcPts val="0"/>
              </a:spcAft>
              <a:buClr>
                <a:schemeClr val="dk2"/>
              </a:buClr>
              <a:buSzPts val="1600"/>
              <a:buNone/>
              <a:defRPr sz="1600" b="1"/>
            </a:lvl4pPr>
            <a:lvl5pPr marL="2286000" lvl="4" indent="-228600" algn="l">
              <a:lnSpc>
                <a:spcPct val="94000"/>
              </a:lnSpc>
              <a:spcBef>
                <a:spcPts val="500"/>
              </a:spcBef>
              <a:spcAft>
                <a:spcPts val="0"/>
              </a:spcAft>
              <a:buClr>
                <a:schemeClr val="dk2"/>
              </a:buClr>
              <a:buSzPts val="1600"/>
              <a:buNone/>
              <a:defRPr sz="1600" b="1"/>
            </a:lvl5pPr>
            <a:lvl6pPr marL="2743200" lvl="5" indent="-228600" algn="l">
              <a:lnSpc>
                <a:spcPct val="94000"/>
              </a:lnSpc>
              <a:spcBef>
                <a:spcPts val="500"/>
              </a:spcBef>
              <a:spcAft>
                <a:spcPts val="0"/>
              </a:spcAft>
              <a:buClr>
                <a:schemeClr val="dk2"/>
              </a:buClr>
              <a:buSzPts val="1600"/>
              <a:buNone/>
              <a:defRPr sz="1600" b="1"/>
            </a:lvl6pPr>
            <a:lvl7pPr marL="3200400" lvl="6" indent="-228600" algn="l">
              <a:lnSpc>
                <a:spcPct val="94000"/>
              </a:lnSpc>
              <a:spcBef>
                <a:spcPts val="500"/>
              </a:spcBef>
              <a:spcAft>
                <a:spcPts val="0"/>
              </a:spcAft>
              <a:buClr>
                <a:schemeClr val="dk2"/>
              </a:buClr>
              <a:buSzPts val="1600"/>
              <a:buNone/>
              <a:defRPr sz="1600" b="1"/>
            </a:lvl7pPr>
            <a:lvl8pPr marL="3657600" lvl="7" indent="-228600" algn="l">
              <a:lnSpc>
                <a:spcPct val="94000"/>
              </a:lnSpc>
              <a:spcBef>
                <a:spcPts val="500"/>
              </a:spcBef>
              <a:spcAft>
                <a:spcPts val="0"/>
              </a:spcAft>
              <a:buClr>
                <a:schemeClr val="dk2"/>
              </a:buClr>
              <a:buSzPts val="1600"/>
              <a:buNone/>
              <a:defRPr sz="1600" b="1"/>
            </a:lvl8pPr>
            <a:lvl9pPr marL="4114800" lvl="8" indent="-228600" algn="l">
              <a:lnSpc>
                <a:spcPct val="94000"/>
              </a:lnSpc>
              <a:spcBef>
                <a:spcPts val="500"/>
              </a:spcBef>
              <a:spcAft>
                <a:spcPts val="200"/>
              </a:spcAft>
              <a:buClr>
                <a:schemeClr val="dk2"/>
              </a:buClr>
              <a:buSzPts val="1600"/>
              <a:buNone/>
              <a:defRPr sz="1600" b="1"/>
            </a:lvl9pPr>
          </a:lstStyle>
          <a:p>
            <a:endParaRPr/>
          </a:p>
        </p:txBody>
      </p:sp>
      <p:sp>
        <p:nvSpPr>
          <p:cNvPr id="35" name="Google Shape;35;p42"/>
          <p:cNvSpPr txBox="1">
            <a:spLocks noGrp="1"/>
          </p:cNvSpPr>
          <p:nvPr>
            <p:ph type="body" idx="4"/>
          </p:nvPr>
        </p:nvSpPr>
        <p:spPr>
          <a:xfrm>
            <a:off x="6525015" y="3305211"/>
            <a:ext cx="4443984" cy="256219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a:solidFill>
                  <a:schemeClr val="dk2"/>
                </a:solidFill>
                <a:latin typeface="Calibri"/>
                <a:ea typeface="Calibri"/>
                <a:cs typeface="Calibri"/>
                <a:sym typeface="Calibri"/>
              </a:defRPr>
            </a:lvl1pPr>
            <a:lvl2pPr marL="914400" lvl="1" indent="-355600" algn="l">
              <a:lnSpc>
                <a:spcPct val="94000"/>
              </a:lnSpc>
              <a:spcBef>
                <a:spcPts val="500"/>
              </a:spcBef>
              <a:spcAft>
                <a:spcPts val="0"/>
              </a:spcAft>
              <a:buClr>
                <a:schemeClr val="dk2"/>
              </a:buClr>
              <a:buSzPts val="2000"/>
              <a:buChar char="–"/>
              <a:defRPr>
                <a:solidFill>
                  <a:schemeClr val="dk2"/>
                </a:solidFill>
                <a:latin typeface="Calibri"/>
                <a:ea typeface="Calibri"/>
                <a:cs typeface="Calibri"/>
                <a:sym typeface="Calibri"/>
              </a:defRPr>
            </a:lvl2pPr>
            <a:lvl3pPr marL="1371600" lvl="2" indent="-342900" algn="l">
              <a:lnSpc>
                <a:spcPct val="94000"/>
              </a:lnSpc>
              <a:spcBef>
                <a:spcPts val="500"/>
              </a:spcBef>
              <a:spcAft>
                <a:spcPts val="0"/>
              </a:spcAft>
              <a:buClr>
                <a:schemeClr val="dk2"/>
              </a:buClr>
              <a:buSzPts val="1800"/>
              <a:buChar char="■"/>
              <a:defRPr>
                <a:solidFill>
                  <a:schemeClr val="dk2"/>
                </a:solidFill>
                <a:latin typeface="Calibri"/>
                <a:ea typeface="Calibri"/>
                <a:cs typeface="Calibri"/>
                <a:sym typeface="Calibri"/>
              </a:defRPr>
            </a:lvl3pPr>
            <a:lvl4pPr marL="1828800" lvl="3" indent="-342900" algn="l">
              <a:lnSpc>
                <a:spcPct val="94000"/>
              </a:lnSpc>
              <a:spcBef>
                <a:spcPts val="500"/>
              </a:spcBef>
              <a:spcAft>
                <a:spcPts val="0"/>
              </a:spcAft>
              <a:buClr>
                <a:schemeClr val="dk2"/>
              </a:buClr>
              <a:buSzPts val="1800"/>
              <a:buChar char="–"/>
              <a:defRPr>
                <a:solidFill>
                  <a:schemeClr val="dk2"/>
                </a:solidFill>
                <a:latin typeface="Calibri"/>
                <a:ea typeface="Calibri"/>
                <a:cs typeface="Calibri"/>
                <a:sym typeface="Calibri"/>
              </a:defRPr>
            </a:lvl4pPr>
            <a:lvl5pPr marL="2286000" lvl="4" indent="-330200" algn="l">
              <a:lnSpc>
                <a:spcPct val="94000"/>
              </a:lnSpc>
              <a:spcBef>
                <a:spcPts val="500"/>
              </a:spcBef>
              <a:spcAft>
                <a:spcPts val="0"/>
              </a:spcAft>
              <a:buClr>
                <a:schemeClr val="dk2"/>
              </a:buClr>
              <a:buSzPts val="1600"/>
              <a:buChar char="■"/>
              <a:defRPr>
                <a:solidFill>
                  <a:schemeClr val="dk2"/>
                </a:solidFill>
                <a:latin typeface="Calibri"/>
                <a:ea typeface="Calibri"/>
                <a:cs typeface="Calibri"/>
                <a:sym typeface="Calibri"/>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36" name="Google Shape;36;p42"/>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42"/>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42"/>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39" name="Google Shape;39;p42"/>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Calibri"/>
              <a:buNone/>
              <a:defRPr sz="4400" b="1" i="0" u="none" strike="noStrike" cap="none">
                <a:solidFill>
                  <a:srgbClr val="101D4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40" name="Google Shape;40;p42"/>
          <p:cNvPicPr preferRelativeResize="0"/>
          <p:nvPr/>
        </p:nvPicPr>
        <p:blipFill rotWithShape="1">
          <a:blip r:embed="rId2">
            <a:alphaModFix/>
          </a:blip>
          <a:srcRect/>
          <a:stretch/>
        </p:blipFill>
        <p:spPr>
          <a:xfrm>
            <a:off x="10377555" y="5226795"/>
            <a:ext cx="1562816" cy="1562072"/>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itle and Content">
  <p:cSld name="Title and Content">
    <p:bg>
      <p:bgPr>
        <a:solidFill>
          <a:srgbClr val="101D49"/>
        </a:solidFill>
        <a:effectLst/>
      </p:bgPr>
    </p:bg>
    <p:spTree>
      <p:nvGrpSpPr>
        <p:cNvPr id="1" name="Shape 41"/>
        <p:cNvGrpSpPr/>
        <p:nvPr/>
      </p:nvGrpSpPr>
      <p:grpSpPr>
        <a:xfrm>
          <a:off x="0" y="0"/>
          <a:ext cx="0" cy="0"/>
          <a:chOff x="0" y="0"/>
          <a:chExt cx="0" cy="0"/>
        </a:xfrm>
      </p:grpSpPr>
      <p:sp>
        <p:nvSpPr>
          <p:cNvPr id="42" name="Google Shape;42;p43"/>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3" name="Google Shape;43;p43"/>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Calibri"/>
              <a:buNone/>
              <a:defRPr sz="4400" b="1" i="0" u="none" strike="noStrike" cap="none">
                <a:solidFill>
                  <a:srgbClr val="101D4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44" name="Google Shape;44;p43"/>
          <p:cNvSpPr txBox="1">
            <a:spLocks noGrp="1"/>
          </p:cNvSpPr>
          <p:nvPr>
            <p:ph type="body" idx="1"/>
          </p:nvPr>
        </p:nvSpPr>
        <p:spPr>
          <a:xfrm>
            <a:off x="1371600" y="2286004"/>
            <a:ext cx="9601200" cy="2900191"/>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a:latin typeface="Calibri"/>
                <a:ea typeface="Calibri"/>
                <a:cs typeface="Calibri"/>
                <a:sym typeface="Calibri"/>
              </a:defRPr>
            </a:lvl1pPr>
            <a:lvl2pPr marL="914400" lvl="1" indent="-355600" algn="l">
              <a:lnSpc>
                <a:spcPct val="94000"/>
              </a:lnSpc>
              <a:spcBef>
                <a:spcPts val="500"/>
              </a:spcBef>
              <a:spcAft>
                <a:spcPts val="0"/>
              </a:spcAft>
              <a:buClr>
                <a:schemeClr val="dk2"/>
              </a:buClr>
              <a:buSzPts val="2000"/>
              <a:buChar char="–"/>
              <a:defRPr>
                <a:latin typeface="Calibri"/>
                <a:ea typeface="Calibri"/>
                <a:cs typeface="Calibri"/>
                <a:sym typeface="Calibri"/>
              </a:defRPr>
            </a:lvl2pPr>
            <a:lvl3pPr marL="1371600" lvl="2" indent="-342900" algn="l">
              <a:lnSpc>
                <a:spcPct val="94000"/>
              </a:lnSpc>
              <a:spcBef>
                <a:spcPts val="500"/>
              </a:spcBef>
              <a:spcAft>
                <a:spcPts val="0"/>
              </a:spcAft>
              <a:buClr>
                <a:schemeClr val="dk2"/>
              </a:buClr>
              <a:buSzPts val="1800"/>
              <a:buChar char="■"/>
              <a:defRPr>
                <a:latin typeface="Calibri"/>
                <a:ea typeface="Calibri"/>
                <a:cs typeface="Calibri"/>
                <a:sym typeface="Calibri"/>
              </a:defRPr>
            </a:lvl3pPr>
            <a:lvl4pPr marL="1828800" lvl="3" indent="-342900" algn="l">
              <a:lnSpc>
                <a:spcPct val="94000"/>
              </a:lnSpc>
              <a:spcBef>
                <a:spcPts val="500"/>
              </a:spcBef>
              <a:spcAft>
                <a:spcPts val="0"/>
              </a:spcAft>
              <a:buClr>
                <a:schemeClr val="dk2"/>
              </a:buClr>
              <a:buSzPts val="1800"/>
              <a:buChar char="–"/>
              <a:defRPr>
                <a:latin typeface="Calibri"/>
                <a:ea typeface="Calibri"/>
                <a:cs typeface="Calibri"/>
                <a:sym typeface="Calibri"/>
              </a:defRPr>
            </a:lvl4pPr>
            <a:lvl5pPr marL="2286000" lvl="4" indent="-330200" algn="l">
              <a:lnSpc>
                <a:spcPct val="94000"/>
              </a:lnSpc>
              <a:spcBef>
                <a:spcPts val="500"/>
              </a:spcBef>
              <a:spcAft>
                <a:spcPts val="0"/>
              </a:spcAft>
              <a:buClr>
                <a:schemeClr val="dk2"/>
              </a:buClr>
              <a:buSzPts val="1600"/>
              <a:buChar char="■"/>
              <a:defRPr>
                <a:latin typeface="Calibri"/>
                <a:ea typeface="Calibri"/>
                <a:cs typeface="Calibri"/>
                <a:sym typeface="Calibri"/>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45" name="Google Shape;45;p43"/>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43"/>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43"/>
          <p:cNvSpPr/>
          <p:nvPr/>
        </p:nvSpPr>
        <p:spPr>
          <a:xfrm rot="10800000">
            <a:off x="1113184" y="591264"/>
            <a:ext cx="643404" cy="865925"/>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 name="Google Shape;48;p43"/>
          <p:cNvSpPr/>
          <p:nvPr/>
        </p:nvSpPr>
        <p:spPr>
          <a:xfrm>
            <a:off x="10587818" y="1034724"/>
            <a:ext cx="643404" cy="865925"/>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 name="Google Shape;49;p43"/>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pic>
        <p:nvPicPr>
          <p:cNvPr id="50" name="Google Shape;50;p43"/>
          <p:cNvPicPr preferRelativeResize="0"/>
          <p:nvPr/>
        </p:nvPicPr>
        <p:blipFill rotWithShape="1">
          <a:blip r:embed="rId2">
            <a:alphaModFix/>
          </a:blip>
          <a:srcRect/>
          <a:stretch/>
        </p:blipFill>
        <p:spPr>
          <a:xfrm>
            <a:off x="10377555" y="5226795"/>
            <a:ext cx="1562816" cy="1562072"/>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bg>
      <p:bgPr>
        <a:solidFill>
          <a:schemeClr val="lt1"/>
        </a:solidFill>
        <a:effectLst/>
      </p:bgPr>
    </p:bg>
    <p:spTree>
      <p:nvGrpSpPr>
        <p:cNvPr id="1" name="Shape 51"/>
        <p:cNvGrpSpPr/>
        <p:nvPr/>
      </p:nvGrpSpPr>
      <p:grpSpPr>
        <a:xfrm>
          <a:off x="0" y="0"/>
          <a:ext cx="0" cy="0"/>
          <a:chOff x="0" y="0"/>
          <a:chExt cx="0" cy="0"/>
        </a:xfrm>
      </p:grpSpPr>
      <p:sp>
        <p:nvSpPr>
          <p:cNvPr id="52" name="Google Shape;52;p44" title="Background Shape"/>
          <p:cNvSpPr/>
          <p:nvPr/>
        </p:nvSpPr>
        <p:spPr>
          <a:xfrm>
            <a:off x="0" y="376"/>
            <a:ext cx="5303520" cy="6857624"/>
          </a:xfrm>
          <a:prstGeom prst="rect">
            <a:avLst/>
          </a:prstGeom>
          <a:solidFill>
            <a:srgbClr val="101D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 name="Google Shape;53;p44"/>
          <p:cNvSpPr txBox="1">
            <a:spLocks noGrp="1"/>
          </p:cNvSpPr>
          <p:nvPr>
            <p:ph type="title"/>
          </p:nvPr>
        </p:nvSpPr>
        <p:spPr>
          <a:xfrm>
            <a:off x="723900" y="239584"/>
            <a:ext cx="3855720" cy="2604100"/>
          </a:xfrm>
          <a:prstGeom prst="rect">
            <a:avLst/>
          </a:prstGeom>
          <a:noFill/>
          <a:ln>
            <a:noFill/>
          </a:ln>
        </p:spPr>
        <p:txBody>
          <a:bodyPr spcFirstLastPara="1" wrap="square" lIns="91425" tIns="45700" rIns="91425" bIns="45700" anchor="t" anchorCtr="0">
            <a:normAutofit/>
          </a:bodyPr>
          <a:lstStyle>
            <a:lvl1pPr marR="0" lvl="0" algn="l" rtl="0">
              <a:lnSpc>
                <a:spcPct val="84000"/>
              </a:lnSpc>
              <a:spcBef>
                <a:spcPts val="0"/>
              </a:spcBef>
              <a:spcAft>
                <a:spcPts val="0"/>
              </a:spcAft>
              <a:buClr>
                <a:schemeClr val="lt1"/>
              </a:buClr>
              <a:buSzPts val="4800"/>
              <a:buFont typeface="Calibri"/>
              <a:buNone/>
              <a:defRPr sz="48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4" name="Google Shape;54;p44"/>
          <p:cNvSpPr>
            <a:spLocks noGrp="1"/>
          </p:cNvSpPr>
          <p:nvPr>
            <p:ph type="pic" idx="2"/>
          </p:nvPr>
        </p:nvSpPr>
        <p:spPr>
          <a:xfrm>
            <a:off x="6027422" y="239584"/>
            <a:ext cx="5275415" cy="5432348"/>
          </a:xfrm>
          <a:prstGeom prst="rect">
            <a:avLst/>
          </a:prstGeom>
          <a:noFill/>
          <a:ln>
            <a:noFill/>
          </a:ln>
        </p:spPr>
      </p:sp>
      <p:sp>
        <p:nvSpPr>
          <p:cNvPr id="55" name="Google Shape;55;p44"/>
          <p:cNvSpPr txBox="1">
            <a:spLocks noGrp="1"/>
          </p:cNvSpPr>
          <p:nvPr>
            <p:ph type="body" idx="1"/>
          </p:nvPr>
        </p:nvSpPr>
        <p:spPr>
          <a:xfrm>
            <a:off x="723900" y="2855968"/>
            <a:ext cx="3855720" cy="3011432"/>
          </a:xfrm>
          <a:prstGeom prst="rect">
            <a:avLst/>
          </a:prstGeom>
          <a:noFill/>
          <a:ln>
            <a:noFill/>
          </a:ln>
        </p:spPr>
        <p:txBody>
          <a:bodyPr spcFirstLastPara="1" wrap="square" lIns="91425" tIns="45700" rIns="91425" bIns="45700" anchor="t" anchorCtr="0">
            <a:normAutofit/>
          </a:bodyPr>
          <a:lstStyle>
            <a:lvl1pPr marL="457200" lvl="0" indent="-228600" algn="l">
              <a:lnSpc>
                <a:spcPct val="113000"/>
              </a:lnSpc>
              <a:spcBef>
                <a:spcPts val="0"/>
              </a:spcBef>
              <a:spcAft>
                <a:spcPts val="0"/>
              </a:spcAft>
              <a:buClr>
                <a:schemeClr val="lt1"/>
              </a:buClr>
              <a:buSzPts val="1600"/>
              <a:buNone/>
              <a:defRPr sz="1600">
                <a:solidFill>
                  <a:schemeClr val="lt1"/>
                </a:solidFill>
                <a:latin typeface="Calibri"/>
                <a:ea typeface="Calibri"/>
                <a:cs typeface="Calibri"/>
                <a:sym typeface="Calibri"/>
              </a:defRPr>
            </a:lvl1pPr>
            <a:lvl2pPr marL="914400" lvl="1" indent="-228600" algn="l">
              <a:lnSpc>
                <a:spcPct val="94000"/>
              </a:lnSpc>
              <a:spcBef>
                <a:spcPts val="1500"/>
              </a:spcBef>
              <a:spcAft>
                <a:spcPts val="0"/>
              </a:spcAft>
              <a:buClr>
                <a:schemeClr val="dk2"/>
              </a:buClr>
              <a:buSzPts val="1400"/>
              <a:buNone/>
              <a:defRPr sz="1400"/>
            </a:lvl2pPr>
            <a:lvl3pPr marL="1371600" lvl="2" indent="-228600" algn="l">
              <a:lnSpc>
                <a:spcPct val="94000"/>
              </a:lnSpc>
              <a:spcBef>
                <a:spcPts val="500"/>
              </a:spcBef>
              <a:spcAft>
                <a:spcPts val="0"/>
              </a:spcAft>
              <a:buClr>
                <a:schemeClr val="dk2"/>
              </a:buClr>
              <a:buSzPts val="1200"/>
              <a:buNone/>
              <a:defRPr sz="1200"/>
            </a:lvl3pPr>
            <a:lvl4pPr marL="1828800" lvl="3" indent="-228600" algn="l">
              <a:lnSpc>
                <a:spcPct val="94000"/>
              </a:lnSpc>
              <a:spcBef>
                <a:spcPts val="500"/>
              </a:spcBef>
              <a:spcAft>
                <a:spcPts val="0"/>
              </a:spcAft>
              <a:buClr>
                <a:schemeClr val="dk2"/>
              </a:buClr>
              <a:buSzPts val="1000"/>
              <a:buNone/>
              <a:defRPr sz="1000"/>
            </a:lvl4pPr>
            <a:lvl5pPr marL="2286000" lvl="4" indent="-228600" algn="l">
              <a:lnSpc>
                <a:spcPct val="94000"/>
              </a:lnSpc>
              <a:spcBef>
                <a:spcPts val="500"/>
              </a:spcBef>
              <a:spcAft>
                <a:spcPts val="0"/>
              </a:spcAft>
              <a:buClr>
                <a:schemeClr val="dk2"/>
              </a:buClr>
              <a:buSzPts val="1000"/>
              <a:buNone/>
              <a:defRPr sz="1000"/>
            </a:lvl5pPr>
            <a:lvl6pPr marL="2743200" lvl="5" indent="-228600" algn="l">
              <a:lnSpc>
                <a:spcPct val="94000"/>
              </a:lnSpc>
              <a:spcBef>
                <a:spcPts val="500"/>
              </a:spcBef>
              <a:spcAft>
                <a:spcPts val="0"/>
              </a:spcAft>
              <a:buClr>
                <a:schemeClr val="dk2"/>
              </a:buClr>
              <a:buSzPts val="1000"/>
              <a:buNone/>
              <a:defRPr sz="1000"/>
            </a:lvl6pPr>
            <a:lvl7pPr marL="3200400" lvl="6" indent="-228600" algn="l">
              <a:lnSpc>
                <a:spcPct val="94000"/>
              </a:lnSpc>
              <a:spcBef>
                <a:spcPts val="500"/>
              </a:spcBef>
              <a:spcAft>
                <a:spcPts val="0"/>
              </a:spcAft>
              <a:buClr>
                <a:schemeClr val="dk2"/>
              </a:buClr>
              <a:buSzPts val="1000"/>
              <a:buNone/>
              <a:defRPr sz="1000"/>
            </a:lvl7pPr>
            <a:lvl8pPr marL="3657600" lvl="7" indent="-228600" algn="l">
              <a:lnSpc>
                <a:spcPct val="94000"/>
              </a:lnSpc>
              <a:spcBef>
                <a:spcPts val="500"/>
              </a:spcBef>
              <a:spcAft>
                <a:spcPts val="0"/>
              </a:spcAft>
              <a:buClr>
                <a:schemeClr val="dk2"/>
              </a:buClr>
              <a:buSzPts val="1000"/>
              <a:buNone/>
              <a:defRPr sz="1000"/>
            </a:lvl8pPr>
            <a:lvl9pPr marL="4114800" lvl="8" indent="-228600" algn="l">
              <a:lnSpc>
                <a:spcPct val="94000"/>
              </a:lnSpc>
              <a:spcBef>
                <a:spcPts val="500"/>
              </a:spcBef>
              <a:spcAft>
                <a:spcPts val="200"/>
              </a:spcAft>
              <a:buClr>
                <a:schemeClr val="dk2"/>
              </a:buClr>
              <a:buSzPts val="1000"/>
              <a:buNone/>
              <a:defRPr sz="1000"/>
            </a:lvl9pPr>
          </a:lstStyle>
          <a:p>
            <a:endParaRPr/>
          </a:p>
        </p:txBody>
      </p:sp>
      <p:sp>
        <p:nvSpPr>
          <p:cNvPr id="56" name="Google Shape;56;p44"/>
          <p:cNvSpPr txBox="1">
            <a:spLocks noGrp="1"/>
          </p:cNvSpPr>
          <p:nvPr>
            <p:ph type="dt" idx="10"/>
          </p:nvPr>
        </p:nvSpPr>
        <p:spPr>
          <a:xfrm>
            <a:off x="723902"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44"/>
          <p:cNvSpPr txBox="1">
            <a:spLocks noGrp="1"/>
          </p:cNvSpPr>
          <p:nvPr>
            <p:ph type="ftr" idx="11"/>
          </p:nvPr>
        </p:nvSpPr>
        <p:spPr>
          <a:xfrm>
            <a:off x="2205945" y="6453386"/>
            <a:ext cx="2373675"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44"/>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59" name="Google Shape;59;p44"/>
          <p:cNvSpPr/>
          <p:nvPr/>
        </p:nvSpPr>
        <p:spPr>
          <a:xfrm rot="10800000">
            <a:off x="6030402" y="23958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 name="Google Shape;60;p44"/>
          <p:cNvSpPr/>
          <p:nvPr/>
        </p:nvSpPr>
        <p:spPr>
          <a:xfrm>
            <a:off x="10659421" y="480600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61" name="Google Shape;61;p44"/>
          <p:cNvPicPr preferRelativeResize="0"/>
          <p:nvPr/>
        </p:nvPicPr>
        <p:blipFill rotWithShape="1">
          <a:blip r:embed="rId2">
            <a:alphaModFix/>
          </a:blip>
          <a:srcRect/>
          <a:stretch/>
        </p:blipFill>
        <p:spPr>
          <a:xfrm>
            <a:off x="10650784" y="5570332"/>
            <a:ext cx="1562816" cy="1562072"/>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1_Picture with Caption">
  <p:cSld name="1_Picture with Caption">
    <p:bg>
      <p:bgPr>
        <a:solidFill>
          <a:schemeClr val="lt1"/>
        </a:solidFill>
        <a:effectLst/>
      </p:bgPr>
    </p:bg>
    <p:spTree>
      <p:nvGrpSpPr>
        <p:cNvPr id="1" name="Shape 62"/>
        <p:cNvGrpSpPr/>
        <p:nvPr/>
      </p:nvGrpSpPr>
      <p:grpSpPr>
        <a:xfrm>
          <a:off x="0" y="0"/>
          <a:ext cx="0" cy="0"/>
          <a:chOff x="0" y="0"/>
          <a:chExt cx="0" cy="0"/>
        </a:xfrm>
      </p:grpSpPr>
      <p:sp>
        <p:nvSpPr>
          <p:cNvPr id="63" name="Google Shape;63;p45" title="Background Shape"/>
          <p:cNvSpPr/>
          <p:nvPr/>
        </p:nvSpPr>
        <p:spPr>
          <a:xfrm>
            <a:off x="0" y="376"/>
            <a:ext cx="5303520" cy="6857624"/>
          </a:xfrm>
          <a:prstGeom prst="rect">
            <a:avLst/>
          </a:prstGeom>
          <a:solidFill>
            <a:srgbClr val="101D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 name="Google Shape;64;p45"/>
          <p:cNvSpPr txBox="1">
            <a:spLocks noGrp="1"/>
          </p:cNvSpPr>
          <p:nvPr>
            <p:ph type="title"/>
          </p:nvPr>
        </p:nvSpPr>
        <p:spPr>
          <a:xfrm>
            <a:off x="723900" y="239584"/>
            <a:ext cx="3855720" cy="2604100"/>
          </a:xfrm>
          <a:prstGeom prst="rect">
            <a:avLst/>
          </a:prstGeom>
          <a:noFill/>
          <a:ln>
            <a:noFill/>
          </a:ln>
        </p:spPr>
        <p:txBody>
          <a:bodyPr spcFirstLastPara="1" wrap="square" lIns="91425" tIns="45700" rIns="91425" bIns="45700" anchor="t" anchorCtr="0">
            <a:normAutofit/>
          </a:bodyPr>
          <a:lstStyle>
            <a:lvl1pPr marR="0" lvl="0" algn="l" rtl="0">
              <a:lnSpc>
                <a:spcPct val="84000"/>
              </a:lnSpc>
              <a:spcBef>
                <a:spcPts val="0"/>
              </a:spcBef>
              <a:spcAft>
                <a:spcPts val="0"/>
              </a:spcAft>
              <a:buClr>
                <a:schemeClr val="lt1"/>
              </a:buClr>
              <a:buSzPts val="4800"/>
              <a:buFont typeface="Calibri"/>
              <a:buNone/>
              <a:defRPr sz="48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65" name="Google Shape;65;p45"/>
          <p:cNvSpPr txBox="1">
            <a:spLocks noGrp="1"/>
          </p:cNvSpPr>
          <p:nvPr>
            <p:ph type="body" idx="1"/>
          </p:nvPr>
        </p:nvSpPr>
        <p:spPr>
          <a:xfrm>
            <a:off x="723900" y="2855968"/>
            <a:ext cx="3855720" cy="3011432"/>
          </a:xfrm>
          <a:prstGeom prst="rect">
            <a:avLst/>
          </a:prstGeom>
          <a:noFill/>
          <a:ln>
            <a:noFill/>
          </a:ln>
        </p:spPr>
        <p:txBody>
          <a:bodyPr spcFirstLastPara="1" wrap="square" lIns="91425" tIns="45700" rIns="91425" bIns="45700" anchor="t" anchorCtr="0">
            <a:normAutofit/>
          </a:bodyPr>
          <a:lstStyle>
            <a:lvl1pPr marL="457200" lvl="0" indent="-228600" algn="l">
              <a:lnSpc>
                <a:spcPct val="113000"/>
              </a:lnSpc>
              <a:spcBef>
                <a:spcPts val="0"/>
              </a:spcBef>
              <a:spcAft>
                <a:spcPts val="0"/>
              </a:spcAft>
              <a:buClr>
                <a:schemeClr val="lt1"/>
              </a:buClr>
              <a:buSzPts val="1600"/>
              <a:buNone/>
              <a:defRPr sz="1600">
                <a:solidFill>
                  <a:schemeClr val="lt1"/>
                </a:solidFill>
                <a:latin typeface="Calibri"/>
                <a:ea typeface="Calibri"/>
                <a:cs typeface="Calibri"/>
                <a:sym typeface="Calibri"/>
              </a:defRPr>
            </a:lvl1pPr>
            <a:lvl2pPr marL="914400" lvl="1" indent="-228600" algn="l">
              <a:lnSpc>
                <a:spcPct val="94000"/>
              </a:lnSpc>
              <a:spcBef>
                <a:spcPts val="1500"/>
              </a:spcBef>
              <a:spcAft>
                <a:spcPts val="0"/>
              </a:spcAft>
              <a:buClr>
                <a:schemeClr val="dk2"/>
              </a:buClr>
              <a:buSzPts val="1400"/>
              <a:buNone/>
              <a:defRPr sz="1400"/>
            </a:lvl2pPr>
            <a:lvl3pPr marL="1371600" lvl="2" indent="-228600" algn="l">
              <a:lnSpc>
                <a:spcPct val="94000"/>
              </a:lnSpc>
              <a:spcBef>
                <a:spcPts val="500"/>
              </a:spcBef>
              <a:spcAft>
                <a:spcPts val="0"/>
              </a:spcAft>
              <a:buClr>
                <a:schemeClr val="dk2"/>
              </a:buClr>
              <a:buSzPts val="1200"/>
              <a:buNone/>
              <a:defRPr sz="1200"/>
            </a:lvl3pPr>
            <a:lvl4pPr marL="1828800" lvl="3" indent="-228600" algn="l">
              <a:lnSpc>
                <a:spcPct val="94000"/>
              </a:lnSpc>
              <a:spcBef>
                <a:spcPts val="500"/>
              </a:spcBef>
              <a:spcAft>
                <a:spcPts val="0"/>
              </a:spcAft>
              <a:buClr>
                <a:schemeClr val="dk2"/>
              </a:buClr>
              <a:buSzPts val="1000"/>
              <a:buNone/>
              <a:defRPr sz="1000"/>
            </a:lvl4pPr>
            <a:lvl5pPr marL="2286000" lvl="4" indent="-228600" algn="l">
              <a:lnSpc>
                <a:spcPct val="94000"/>
              </a:lnSpc>
              <a:spcBef>
                <a:spcPts val="500"/>
              </a:spcBef>
              <a:spcAft>
                <a:spcPts val="0"/>
              </a:spcAft>
              <a:buClr>
                <a:schemeClr val="dk2"/>
              </a:buClr>
              <a:buSzPts val="1000"/>
              <a:buNone/>
              <a:defRPr sz="1000"/>
            </a:lvl5pPr>
            <a:lvl6pPr marL="2743200" lvl="5" indent="-228600" algn="l">
              <a:lnSpc>
                <a:spcPct val="94000"/>
              </a:lnSpc>
              <a:spcBef>
                <a:spcPts val="500"/>
              </a:spcBef>
              <a:spcAft>
                <a:spcPts val="0"/>
              </a:spcAft>
              <a:buClr>
                <a:schemeClr val="dk2"/>
              </a:buClr>
              <a:buSzPts val="1000"/>
              <a:buNone/>
              <a:defRPr sz="1000"/>
            </a:lvl6pPr>
            <a:lvl7pPr marL="3200400" lvl="6" indent="-228600" algn="l">
              <a:lnSpc>
                <a:spcPct val="94000"/>
              </a:lnSpc>
              <a:spcBef>
                <a:spcPts val="500"/>
              </a:spcBef>
              <a:spcAft>
                <a:spcPts val="0"/>
              </a:spcAft>
              <a:buClr>
                <a:schemeClr val="dk2"/>
              </a:buClr>
              <a:buSzPts val="1000"/>
              <a:buNone/>
              <a:defRPr sz="1000"/>
            </a:lvl7pPr>
            <a:lvl8pPr marL="3657600" lvl="7" indent="-228600" algn="l">
              <a:lnSpc>
                <a:spcPct val="94000"/>
              </a:lnSpc>
              <a:spcBef>
                <a:spcPts val="500"/>
              </a:spcBef>
              <a:spcAft>
                <a:spcPts val="0"/>
              </a:spcAft>
              <a:buClr>
                <a:schemeClr val="dk2"/>
              </a:buClr>
              <a:buSzPts val="1000"/>
              <a:buNone/>
              <a:defRPr sz="1000"/>
            </a:lvl8pPr>
            <a:lvl9pPr marL="4114800" lvl="8" indent="-228600" algn="l">
              <a:lnSpc>
                <a:spcPct val="94000"/>
              </a:lnSpc>
              <a:spcBef>
                <a:spcPts val="500"/>
              </a:spcBef>
              <a:spcAft>
                <a:spcPts val="200"/>
              </a:spcAft>
              <a:buClr>
                <a:schemeClr val="dk2"/>
              </a:buClr>
              <a:buSzPts val="1000"/>
              <a:buNone/>
              <a:defRPr sz="1000"/>
            </a:lvl9pPr>
          </a:lstStyle>
          <a:p>
            <a:endParaRPr/>
          </a:p>
        </p:txBody>
      </p:sp>
      <p:sp>
        <p:nvSpPr>
          <p:cNvPr id="66" name="Google Shape;66;p45"/>
          <p:cNvSpPr txBox="1">
            <a:spLocks noGrp="1"/>
          </p:cNvSpPr>
          <p:nvPr>
            <p:ph type="dt" idx="10"/>
          </p:nvPr>
        </p:nvSpPr>
        <p:spPr>
          <a:xfrm>
            <a:off x="723902"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45"/>
          <p:cNvSpPr txBox="1">
            <a:spLocks noGrp="1"/>
          </p:cNvSpPr>
          <p:nvPr>
            <p:ph type="ftr" idx="11"/>
          </p:nvPr>
        </p:nvSpPr>
        <p:spPr>
          <a:xfrm>
            <a:off x="2205945" y="6453386"/>
            <a:ext cx="2373675"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5"/>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69" name="Google Shape;69;p45"/>
          <p:cNvSpPr/>
          <p:nvPr/>
        </p:nvSpPr>
        <p:spPr>
          <a:xfrm rot="10800000">
            <a:off x="6030402" y="23958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 name="Google Shape;70;p45"/>
          <p:cNvSpPr/>
          <p:nvPr/>
        </p:nvSpPr>
        <p:spPr>
          <a:xfrm>
            <a:off x="10659421" y="480600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 name="Google Shape;71;p45"/>
          <p:cNvSpPr txBox="1">
            <a:spLocks noGrp="1"/>
          </p:cNvSpPr>
          <p:nvPr>
            <p:ph type="body" idx="2"/>
          </p:nvPr>
        </p:nvSpPr>
        <p:spPr>
          <a:xfrm>
            <a:off x="6027420" y="256062"/>
            <a:ext cx="5212080" cy="541587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sz="2000">
                <a:latin typeface="Calibri"/>
                <a:ea typeface="Calibri"/>
                <a:cs typeface="Calibri"/>
                <a:sym typeface="Calibri"/>
              </a:defRPr>
            </a:lvl1pPr>
            <a:lvl2pPr marL="914400" lvl="1" indent="-355600" algn="l">
              <a:lnSpc>
                <a:spcPct val="94000"/>
              </a:lnSpc>
              <a:spcBef>
                <a:spcPts val="500"/>
              </a:spcBef>
              <a:spcAft>
                <a:spcPts val="0"/>
              </a:spcAft>
              <a:buClr>
                <a:schemeClr val="dk2"/>
              </a:buClr>
              <a:buSzPts val="2000"/>
              <a:buChar char="–"/>
              <a:defRPr sz="2000">
                <a:latin typeface="Calibri"/>
                <a:ea typeface="Calibri"/>
                <a:cs typeface="Calibri"/>
                <a:sym typeface="Calibri"/>
              </a:defRPr>
            </a:lvl2pPr>
            <a:lvl3pPr marL="1371600" lvl="2" indent="-342900" algn="l">
              <a:lnSpc>
                <a:spcPct val="94000"/>
              </a:lnSpc>
              <a:spcBef>
                <a:spcPts val="500"/>
              </a:spcBef>
              <a:spcAft>
                <a:spcPts val="0"/>
              </a:spcAft>
              <a:buClr>
                <a:schemeClr val="dk2"/>
              </a:buClr>
              <a:buSzPts val="1800"/>
              <a:buChar char="■"/>
              <a:defRPr sz="1800">
                <a:latin typeface="Calibri"/>
                <a:ea typeface="Calibri"/>
                <a:cs typeface="Calibri"/>
                <a:sym typeface="Calibri"/>
              </a:defRPr>
            </a:lvl3pPr>
            <a:lvl4pPr marL="1828800" lvl="3" indent="-342900" algn="l">
              <a:lnSpc>
                <a:spcPct val="94000"/>
              </a:lnSpc>
              <a:spcBef>
                <a:spcPts val="500"/>
              </a:spcBef>
              <a:spcAft>
                <a:spcPts val="0"/>
              </a:spcAft>
              <a:buClr>
                <a:schemeClr val="dk2"/>
              </a:buClr>
              <a:buSzPts val="1800"/>
              <a:buChar char="–"/>
              <a:defRPr sz="1800">
                <a:latin typeface="Calibri"/>
                <a:ea typeface="Calibri"/>
                <a:cs typeface="Calibri"/>
                <a:sym typeface="Calibri"/>
              </a:defRPr>
            </a:lvl4pPr>
            <a:lvl5pPr marL="2286000" lvl="4" indent="-330200" algn="l">
              <a:lnSpc>
                <a:spcPct val="94000"/>
              </a:lnSpc>
              <a:spcBef>
                <a:spcPts val="500"/>
              </a:spcBef>
              <a:spcAft>
                <a:spcPts val="0"/>
              </a:spcAft>
              <a:buClr>
                <a:schemeClr val="dk2"/>
              </a:buClr>
              <a:buSzPts val="1600"/>
              <a:buChar char="■"/>
              <a:defRPr sz="1600">
                <a:latin typeface="Calibri"/>
                <a:ea typeface="Calibri"/>
                <a:cs typeface="Calibri"/>
                <a:sym typeface="Calibri"/>
              </a:defRPr>
            </a:lvl5pPr>
            <a:lvl6pPr marL="2743200" lvl="5" indent="-330200" algn="l">
              <a:lnSpc>
                <a:spcPct val="94000"/>
              </a:lnSpc>
              <a:spcBef>
                <a:spcPts val="500"/>
              </a:spcBef>
              <a:spcAft>
                <a:spcPts val="0"/>
              </a:spcAft>
              <a:buClr>
                <a:schemeClr val="dk2"/>
              </a:buClr>
              <a:buSzPts val="1600"/>
              <a:buChar char="–"/>
              <a:defRPr sz="1600"/>
            </a:lvl6pPr>
            <a:lvl7pPr marL="3200400" lvl="6" indent="-330200" algn="l">
              <a:lnSpc>
                <a:spcPct val="94000"/>
              </a:lnSpc>
              <a:spcBef>
                <a:spcPts val="500"/>
              </a:spcBef>
              <a:spcAft>
                <a:spcPts val="0"/>
              </a:spcAft>
              <a:buClr>
                <a:schemeClr val="dk2"/>
              </a:buClr>
              <a:buSzPts val="1600"/>
              <a:buChar char="■"/>
              <a:defRPr sz="1600"/>
            </a:lvl7pPr>
            <a:lvl8pPr marL="3657600" lvl="7" indent="-330200" algn="l">
              <a:lnSpc>
                <a:spcPct val="94000"/>
              </a:lnSpc>
              <a:spcBef>
                <a:spcPts val="500"/>
              </a:spcBef>
              <a:spcAft>
                <a:spcPts val="0"/>
              </a:spcAft>
              <a:buClr>
                <a:schemeClr val="dk2"/>
              </a:buClr>
              <a:buSzPts val="1600"/>
              <a:buChar char="–"/>
              <a:defRPr sz="1600"/>
            </a:lvl8pPr>
            <a:lvl9pPr marL="4114800" lvl="8" indent="-330200" algn="l">
              <a:lnSpc>
                <a:spcPct val="94000"/>
              </a:lnSpc>
              <a:spcBef>
                <a:spcPts val="500"/>
              </a:spcBef>
              <a:spcAft>
                <a:spcPts val="200"/>
              </a:spcAft>
              <a:buClr>
                <a:schemeClr val="dk2"/>
              </a:buClr>
              <a:buSzPts val="1600"/>
              <a:buChar char="■"/>
              <a:defRPr sz="1600"/>
            </a:lvl9pPr>
          </a:lstStyle>
          <a:p>
            <a:endParaRPr/>
          </a:p>
        </p:txBody>
      </p:sp>
      <p:pic>
        <p:nvPicPr>
          <p:cNvPr id="72" name="Google Shape;72;p45"/>
          <p:cNvPicPr preferRelativeResize="0"/>
          <p:nvPr/>
        </p:nvPicPr>
        <p:blipFill rotWithShape="1">
          <a:blip r:embed="rId2">
            <a:alphaModFix/>
          </a:blip>
          <a:srcRect/>
          <a:stretch/>
        </p:blipFill>
        <p:spPr>
          <a:xfrm>
            <a:off x="10650784" y="5570332"/>
            <a:ext cx="1562816" cy="1562072"/>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Title Only">
  <p:cSld name="Title Only">
    <p:bg>
      <p:bgPr>
        <a:solidFill>
          <a:srgbClr val="101D49"/>
        </a:solidFill>
        <a:effectLst/>
      </p:bgPr>
    </p:bg>
    <p:spTree>
      <p:nvGrpSpPr>
        <p:cNvPr id="1" name="Shape 73"/>
        <p:cNvGrpSpPr/>
        <p:nvPr/>
      </p:nvGrpSpPr>
      <p:grpSpPr>
        <a:xfrm>
          <a:off x="0" y="0"/>
          <a:ext cx="0" cy="0"/>
          <a:chOff x="0" y="0"/>
          <a:chExt cx="0" cy="0"/>
        </a:xfrm>
      </p:grpSpPr>
      <p:sp>
        <p:nvSpPr>
          <p:cNvPr id="74" name="Google Shape;74;p46"/>
          <p:cNvSpPr/>
          <p:nvPr/>
        </p:nvSpPr>
        <p:spPr>
          <a:xfrm>
            <a:off x="3" y="685804"/>
            <a:ext cx="10972799" cy="1044241"/>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sp>
        <p:nvSpPr>
          <p:cNvPr id="75" name="Google Shape;75;p46"/>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46"/>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46"/>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78" name="Google Shape;78;p46"/>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Libre Franklin"/>
              <a:buNone/>
              <a:defRPr sz="4400" b="1" i="0" u="none" strike="noStrike" cap="none">
                <a:solidFill>
                  <a:srgbClr val="101D49"/>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79" name="Google Shape;79;p46"/>
          <p:cNvPicPr preferRelativeResize="0"/>
          <p:nvPr/>
        </p:nvPicPr>
        <p:blipFill rotWithShape="1">
          <a:blip r:embed="rId2">
            <a:alphaModFix/>
          </a:blip>
          <a:srcRect/>
          <a:stretch/>
        </p:blipFill>
        <p:spPr>
          <a:xfrm>
            <a:off x="10206853" y="5620408"/>
            <a:ext cx="1985147" cy="95196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1_Title Only">
  <p:cSld name="1_Title Only">
    <p:bg>
      <p:bgPr>
        <a:solidFill>
          <a:srgbClr val="101D49"/>
        </a:solidFill>
        <a:effectLst/>
      </p:bgPr>
    </p:bg>
    <p:spTree>
      <p:nvGrpSpPr>
        <p:cNvPr id="1" name="Shape 80"/>
        <p:cNvGrpSpPr/>
        <p:nvPr/>
      </p:nvGrpSpPr>
      <p:grpSpPr>
        <a:xfrm>
          <a:off x="0" y="0"/>
          <a:ext cx="0" cy="0"/>
          <a:chOff x="0" y="0"/>
          <a:chExt cx="0" cy="0"/>
        </a:xfrm>
      </p:grpSpPr>
      <p:sp>
        <p:nvSpPr>
          <p:cNvPr id="81" name="Google Shape;81;p47"/>
          <p:cNvSpPr/>
          <p:nvPr/>
        </p:nvSpPr>
        <p:spPr>
          <a:xfrm>
            <a:off x="3" y="685804"/>
            <a:ext cx="10972799" cy="1044241"/>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sp>
        <p:nvSpPr>
          <p:cNvPr id="82" name="Google Shape;82;p47"/>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47"/>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47"/>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85" name="Google Shape;85;p47"/>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Libre Franklin"/>
              <a:buNone/>
              <a:defRPr sz="4400" b="1" i="0" u="none" strike="noStrike" cap="none">
                <a:solidFill>
                  <a:srgbClr val="101D49"/>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86" name="Google Shape;86;p47"/>
          <p:cNvPicPr preferRelativeResize="0"/>
          <p:nvPr/>
        </p:nvPicPr>
        <p:blipFill rotWithShape="1">
          <a:blip r:embed="rId2">
            <a:alphaModFix/>
          </a:blip>
          <a:srcRect/>
          <a:stretch/>
        </p:blipFill>
        <p:spPr>
          <a:xfrm>
            <a:off x="1326995" y="2124299"/>
            <a:ext cx="1171639" cy="1171639"/>
          </a:xfrm>
          <a:prstGeom prst="rect">
            <a:avLst/>
          </a:prstGeom>
          <a:noFill/>
          <a:ln>
            <a:noFill/>
          </a:ln>
        </p:spPr>
      </p:pic>
      <p:pic>
        <p:nvPicPr>
          <p:cNvPr id="87" name="Google Shape;87;p47"/>
          <p:cNvPicPr preferRelativeResize="0"/>
          <p:nvPr/>
        </p:nvPicPr>
        <p:blipFill rotWithShape="1">
          <a:blip r:embed="rId3">
            <a:alphaModFix/>
          </a:blip>
          <a:srcRect/>
          <a:stretch/>
        </p:blipFill>
        <p:spPr>
          <a:xfrm>
            <a:off x="3176775" y="2031578"/>
            <a:ext cx="1329564" cy="1357072"/>
          </a:xfrm>
          <a:prstGeom prst="rect">
            <a:avLst/>
          </a:prstGeom>
          <a:noFill/>
          <a:ln>
            <a:noFill/>
          </a:ln>
        </p:spPr>
      </p:pic>
      <p:pic>
        <p:nvPicPr>
          <p:cNvPr id="88" name="Google Shape;88;p47"/>
          <p:cNvPicPr preferRelativeResize="0"/>
          <p:nvPr/>
        </p:nvPicPr>
        <p:blipFill rotWithShape="1">
          <a:blip r:embed="rId4">
            <a:alphaModFix/>
          </a:blip>
          <a:srcRect/>
          <a:stretch/>
        </p:blipFill>
        <p:spPr>
          <a:xfrm>
            <a:off x="4773572" y="1673400"/>
            <a:ext cx="2073435" cy="2073435"/>
          </a:xfrm>
          <a:prstGeom prst="rect">
            <a:avLst/>
          </a:prstGeom>
          <a:noFill/>
          <a:ln>
            <a:noFill/>
          </a:ln>
        </p:spPr>
      </p:pic>
      <p:pic>
        <p:nvPicPr>
          <p:cNvPr id="89" name="Google Shape;89;p47"/>
          <p:cNvPicPr preferRelativeResize="0"/>
          <p:nvPr/>
        </p:nvPicPr>
        <p:blipFill rotWithShape="1">
          <a:blip r:embed="rId5">
            <a:alphaModFix/>
          </a:blip>
          <a:srcRect l="42370" t="69524" r="38265"/>
          <a:stretch/>
        </p:blipFill>
        <p:spPr>
          <a:xfrm>
            <a:off x="9363605" y="2124299"/>
            <a:ext cx="885371" cy="1393379"/>
          </a:xfrm>
          <a:prstGeom prst="rect">
            <a:avLst/>
          </a:prstGeom>
          <a:noFill/>
          <a:ln>
            <a:noFill/>
          </a:ln>
        </p:spPr>
      </p:pic>
      <p:pic>
        <p:nvPicPr>
          <p:cNvPr id="90" name="Google Shape;90;p47"/>
          <p:cNvPicPr preferRelativeResize="0"/>
          <p:nvPr/>
        </p:nvPicPr>
        <p:blipFill rotWithShape="1">
          <a:blip r:embed="rId6">
            <a:alphaModFix/>
          </a:blip>
          <a:srcRect l="2426" t="35124" r="49320" b="29955"/>
          <a:stretch/>
        </p:blipFill>
        <p:spPr>
          <a:xfrm>
            <a:off x="7034884" y="2237877"/>
            <a:ext cx="1595944" cy="1154959"/>
          </a:xfrm>
          <a:prstGeom prst="rect">
            <a:avLst/>
          </a:prstGeom>
          <a:noFill/>
          <a:ln>
            <a:noFill/>
          </a:ln>
        </p:spPr>
      </p:pic>
      <p:sp>
        <p:nvSpPr>
          <p:cNvPr id="91" name="Google Shape;91;p47"/>
          <p:cNvSpPr txBox="1">
            <a:spLocks noGrp="1"/>
          </p:cNvSpPr>
          <p:nvPr>
            <p:ph type="body" idx="1"/>
          </p:nvPr>
        </p:nvSpPr>
        <p:spPr>
          <a:xfrm>
            <a:off x="1114301"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92" name="Google Shape;92;p47"/>
          <p:cNvSpPr txBox="1">
            <a:spLocks noGrp="1"/>
          </p:cNvSpPr>
          <p:nvPr>
            <p:ph type="body" idx="2"/>
          </p:nvPr>
        </p:nvSpPr>
        <p:spPr>
          <a:xfrm>
            <a:off x="3042537" y="3641018"/>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93" name="Google Shape;93;p47"/>
          <p:cNvSpPr txBox="1">
            <a:spLocks noGrp="1"/>
          </p:cNvSpPr>
          <p:nvPr>
            <p:ph type="body" idx="3"/>
          </p:nvPr>
        </p:nvSpPr>
        <p:spPr>
          <a:xfrm>
            <a:off x="5039117"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94" name="Google Shape;94;p47"/>
          <p:cNvSpPr txBox="1">
            <a:spLocks noGrp="1"/>
          </p:cNvSpPr>
          <p:nvPr>
            <p:ph type="body" idx="4"/>
          </p:nvPr>
        </p:nvSpPr>
        <p:spPr>
          <a:xfrm>
            <a:off x="7033806"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95" name="Google Shape;95;p47"/>
          <p:cNvSpPr txBox="1">
            <a:spLocks noGrp="1"/>
          </p:cNvSpPr>
          <p:nvPr>
            <p:ph type="body" idx="5"/>
          </p:nvPr>
        </p:nvSpPr>
        <p:spPr>
          <a:xfrm>
            <a:off x="9007778"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pic>
        <p:nvPicPr>
          <p:cNvPr id="96" name="Google Shape;96;p47"/>
          <p:cNvPicPr preferRelativeResize="0"/>
          <p:nvPr/>
        </p:nvPicPr>
        <p:blipFill rotWithShape="1">
          <a:blip r:embed="rId7">
            <a:alphaModFix/>
          </a:blip>
          <a:srcRect/>
          <a:stretch/>
        </p:blipFill>
        <p:spPr>
          <a:xfrm>
            <a:off x="10206853" y="5620408"/>
            <a:ext cx="1985147" cy="95196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Title and Content">
  <p:cSld name="Title and Content">
    <p:bg>
      <p:bgPr>
        <a:solidFill>
          <a:srgbClr val="101D49"/>
        </a:solidFill>
        <a:effectLst/>
      </p:bgPr>
    </p:bg>
    <p:spTree>
      <p:nvGrpSpPr>
        <p:cNvPr id="1" name="Shape 107"/>
        <p:cNvGrpSpPr/>
        <p:nvPr/>
      </p:nvGrpSpPr>
      <p:grpSpPr>
        <a:xfrm>
          <a:off x="0" y="0"/>
          <a:ext cx="0" cy="0"/>
          <a:chOff x="0" y="0"/>
          <a:chExt cx="0" cy="0"/>
        </a:xfrm>
      </p:grpSpPr>
      <p:sp>
        <p:nvSpPr>
          <p:cNvPr id="108" name="Google Shape;108;g1ee8d01f392_2_34"/>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sp>
        <p:nvSpPr>
          <p:cNvPr id="109" name="Google Shape;109;g1ee8d01f392_2_34"/>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Libre Franklin"/>
              <a:buNone/>
              <a:defRPr sz="4400" b="1" i="0" u="none" strike="noStrike" cap="none">
                <a:solidFill>
                  <a:srgbClr val="101D49"/>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0" name="Google Shape;110;g1ee8d01f392_2_34"/>
          <p:cNvSpPr txBox="1">
            <a:spLocks noGrp="1"/>
          </p:cNvSpPr>
          <p:nvPr>
            <p:ph type="body" idx="1"/>
          </p:nvPr>
        </p:nvSpPr>
        <p:spPr>
          <a:xfrm>
            <a:off x="1371600" y="2286004"/>
            <a:ext cx="9601200" cy="2900191"/>
          </a:xfrm>
          <a:prstGeom prst="rect">
            <a:avLst/>
          </a:prstGeom>
          <a:noFill/>
          <a:ln>
            <a:noFill/>
          </a:ln>
        </p:spPr>
        <p:txBody>
          <a:bodyPr spcFirstLastPara="1" wrap="square" lIns="91425" tIns="45700" rIns="91425" bIns="45700" anchor="t" anchorCtr="0">
            <a:normAutofit/>
          </a:bodyPr>
          <a:lstStyle>
            <a:lvl1pPr marL="457200" lvl="0" indent="-342900" algn="l">
              <a:lnSpc>
                <a:spcPct val="94000"/>
              </a:lnSpc>
              <a:spcBef>
                <a:spcPts val="1000"/>
              </a:spcBef>
              <a:spcAft>
                <a:spcPts val="0"/>
              </a:spcAft>
              <a:buClr>
                <a:schemeClr val="dk2"/>
              </a:buClr>
              <a:buSzPts val="1800"/>
              <a:buChar char="■"/>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11" name="Google Shape;111;g1ee8d01f392_2_34"/>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2" name="Google Shape;112;g1ee8d01f392_2_34"/>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3" name="Google Shape;113;g1ee8d01f392_2_34"/>
          <p:cNvSpPr/>
          <p:nvPr/>
        </p:nvSpPr>
        <p:spPr>
          <a:xfrm rot="10800000">
            <a:off x="1113173" y="591262"/>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 name="Google Shape;114;g1ee8d01f392_2_34"/>
          <p:cNvSpPr/>
          <p:nvPr/>
        </p:nvSpPr>
        <p:spPr>
          <a:xfrm>
            <a:off x="10587818" y="1034724"/>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 name="Google Shape;115;g1ee8d01f392_2_34"/>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pic>
        <p:nvPicPr>
          <p:cNvPr id="116" name="Google Shape;116;g1ee8d01f392_2_34"/>
          <p:cNvPicPr preferRelativeResize="0"/>
          <p:nvPr/>
        </p:nvPicPr>
        <p:blipFill rotWithShape="1">
          <a:blip r:embed="rId2">
            <a:alphaModFix/>
          </a:blip>
          <a:srcRect/>
          <a:stretch/>
        </p:blipFill>
        <p:spPr>
          <a:xfrm>
            <a:off x="10377555" y="5226795"/>
            <a:ext cx="1562816" cy="1562072"/>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bg>
      <p:bgPr>
        <a:solidFill>
          <a:srgbClr val="101D49"/>
        </a:solidFill>
        <a:effectLst/>
      </p:bgPr>
    </p:bg>
    <p:spTree>
      <p:nvGrpSpPr>
        <p:cNvPr id="1" name="Shape 117"/>
        <p:cNvGrpSpPr/>
        <p:nvPr/>
      </p:nvGrpSpPr>
      <p:grpSpPr>
        <a:xfrm>
          <a:off x="0" y="0"/>
          <a:ext cx="0" cy="0"/>
          <a:chOff x="0" y="0"/>
          <a:chExt cx="0" cy="0"/>
        </a:xfrm>
      </p:grpSpPr>
      <p:sp>
        <p:nvSpPr>
          <p:cNvPr id="118" name="Google Shape;118;g1ee8d01f392_2_10"/>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sp>
        <p:nvSpPr>
          <p:cNvPr id="119" name="Google Shape;119;g1ee8d01f392_2_10"/>
          <p:cNvSpPr txBox="1">
            <a:spLocks noGrp="1"/>
          </p:cNvSpPr>
          <p:nvPr>
            <p:ph type="ctrTitle"/>
          </p:nvPr>
        </p:nvSpPr>
        <p:spPr>
          <a:xfrm>
            <a:off x="1915128" y="1788454"/>
            <a:ext cx="8361229" cy="2098226"/>
          </a:xfrm>
          <a:prstGeom prst="rect">
            <a:avLst/>
          </a:prstGeom>
          <a:noFill/>
          <a:ln>
            <a:noFill/>
          </a:ln>
        </p:spPr>
        <p:txBody>
          <a:bodyPr spcFirstLastPara="1" wrap="square" lIns="91425" tIns="45700" rIns="91425" bIns="45700" anchor="b" anchorCtr="0">
            <a:noAutofit/>
          </a:bodyPr>
          <a:lstStyle>
            <a:lvl1pPr marR="0" lvl="0" algn="ctr" rtl="0">
              <a:lnSpc>
                <a:spcPct val="89000"/>
              </a:lnSpc>
              <a:spcBef>
                <a:spcPts val="0"/>
              </a:spcBef>
              <a:spcAft>
                <a:spcPts val="0"/>
              </a:spcAft>
              <a:buClr>
                <a:srgbClr val="101D49"/>
              </a:buClr>
              <a:buSzPts val="7200"/>
              <a:buFont typeface="Libre Franklin"/>
              <a:buNone/>
              <a:defRPr sz="7200" b="0" i="0" u="none" strike="noStrike" cap="none">
                <a:solidFill>
                  <a:srgbClr val="101D49"/>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20" name="Google Shape;120;g1ee8d01f392_2_10"/>
          <p:cNvSpPr txBox="1">
            <a:spLocks noGrp="1"/>
          </p:cNvSpPr>
          <p:nvPr>
            <p:ph type="subTitle" idx="1"/>
          </p:nvPr>
        </p:nvSpPr>
        <p:spPr>
          <a:xfrm>
            <a:off x="2679909" y="3956283"/>
            <a:ext cx="6831673" cy="1086237"/>
          </a:xfrm>
          <a:prstGeom prst="rect">
            <a:avLst/>
          </a:prstGeom>
          <a:noFill/>
          <a:ln>
            <a:noFill/>
          </a:ln>
        </p:spPr>
        <p:txBody>
          <a:bodyPr spcFirstLastPara="1" wrap="square" lIns="91425" tIns="45700" rIns="91425" bIns="45700" anchor="t" anchorCtr="0">
            <a:normAutofit/>
          </a:bodyPr>
          <a:lstStyle>
            <a:lvl1pPr lvl="0" algn="ctr">
              <a:lnSpc>
                <a:spcPct val="112000"/>
              </a:lnSpc>
              <a:spcBef>
                <a:spcPts val="0"/>
              </a:spcBef>
              <a:spcAft>
                <a:spcPts val="0"/>
              </a:spcAft>
              <a:buClr>
                <a:srgbClr val="FFB718"/>
              </a:buClr>
              <a:buSzPts val="2300"/>
              <a:buNone/>
              <a:defRPr sz="2300" b="1">
                <a:solidFill>
                  <a:srgbClr val="FFB718"/>
                </a:solidFill>
              </a:defRPr>
            </a:lvl1pPr>
            <a:lvl2pPr lvl="1" algn="ctr">
              <a:lnSpc>
                <a:spcPct val="94000"/>
              </a:lnSpc>
              <a:spcBef>
                <a:spcPts val="500"/>
              </a:spcBef>
              <a:spcAft>
                <a:spcPts val="0"/>
              </a:spcAft>
              <a:buClr>
                <a:schemeClr val="dk2"/>
              </a:buClr>
              <a:buSzPts val="2000"/>
              <a:buNone/>
              <a:defRPr sz="2000"/>
            </a:lvl2pPr>
            <a:lvl3pPr lvl="2" algn="ctr">
              <a:lnSpc>
                <a:spcPct val="94000"/>
              </a:lnSpc>
              <a:spcBef>
                <a:spcPts val="500"/>
              </a:spcBef>
              <a:spcAft>
                <a:spcPts val="0"/>
              </a:spcAft>
              <a:buClr>
                <a:schemeClr val="dk2"/>
              </a:buClr>
              <a:buSzPts val="1800"/>
              <a:buNone/>
              <a:defRPr sz="1800"/>
            </a:lvl3pPr>
            <a:lvl4pPr lvl="3" algn="ctr">
              <a:lnSpc>
                <a:spcPct val="94000"/>
              </a:lnSpc>
              <a:spcBef>
                <a:spcPts val="500"/>
              </a:spcBef>
              <a:spcAft>
                <a:spcPts val="0"/>
              </a:spcAft>
              <a:buClr>
                <a:schemeClr val="dk2"/>
              </a:buClr>
              <a:buSzPts val="1600"/>
              <a:buNone/>
              <a:defRPr sz="1600"/>
            </a:lvl4pPr>
            <a:lvl5pPr lvl="4" algn="ctr">
              <a:lnSpc>
                <a:spcPct val="94000"/>
              </a:lnSpc>
              <a:spcBef>
                <a:spcPts val="500"/>
              </a:spcBef>
              <a:spcAft>
                <a:spcPts val="0"/>
              </a:spcAft>
              <a:buClr>
                <a:schemeClr val="dk2"/>
              </a:buClr>
              <a:buSzPts val="1600"/>
              <a:buNone/>
              <a:defRPr sz="1600"/>
            </a:lvl5pPr>
            <a:lvl6pPr lvl="5" algn="ctr">
              <a:lnSpc>
                <a:spcPct val="94000"/>
              </a:lnSpc>
              <a:spcBef>
                <a:spcPts val="500"/>
              </a:spcBef>
              <a:spcAft>
                <a:spcPts val="0"/>
              </a:spcAft>
              <a:buClr>
                <a:schemeClr val="dk2"/>
              </a:buClr>
              <a:buSzPts val="1600"/>
              <a:buNone/>
              <a:defRPr sz="1600"/>
            </a:lvl6pPr>
            <a:lvl7pPr lvl="6" algn="ctr">
              <a:lnSpc>
                <a:spcPct val="94000"/>
              </a:lnSpc>
              <a:spcBef>
                <a:spcPts val="500"/>
              </a:spcBef>
              <a:spcAft>
                <a:spcPts val="0"/>
              </a:spcAft>
              <a:buClr>
                <a:schemeClr val="dk2"/>
              </a:buClr>
              <a:buSzPts val="1600"/>
              <a:buNone/>
              <a:defRPr sz="1600"/>
            </a:lvl7pPr>
            <a:lvl8pPr lvl="7" algn="ctr">
              <a:lnSpc>
                <a:spcPct val="94000"/>
              </a:lnSpc>
              <a:spcBef>
                <a:spcPts val="500"/>
              </a:spcBef>
              <a:spcAft>
                <a:spcPts val="0"/>
              </a:spcAft>
              <a:buClr>
                <a:schemeClr val="dk2"/>
              </a:buClr>
              <a:buSzPts val="1600"/>
              <a:buNone/>
              <a:defRPr sz="1600"/>
            </a:lvl8pPr>
            <a:lvl9pPr lvl="8" algn="ctr">
              <a:lnSpc>
                <a:spcPct val="94000"/>
              </a:lnSpc>
              <a:spcBef>
                <a:spcPts val="500"/>
              </a:spcBef>
              <a:spcAft>
                <a:spcPts val="200"/>
              </a:spcAft>
              <a:buClr>
                <a:schemeClr val="dk2"/>
              </a:buClr>
              <a:buSzPts val="1600"/>
              <a:buNone/>
              <a:defRPr sz="1600"/>
            </a:lvl9pPr>
          </a:lstStyle>
          <a:p>
            <a:endParaRPr/>
          </a:p>
        </p:txBody>
      </p:sp>
      <p:sp>
        <p:nvSpPr>
          <p:cNvPr id="121" name="Google Shape;121;g1ee8d01f392_2_10"/>
          <p:cNvSpPr txBox="1">
            <a:spLocks noGrp="1"/>
          </p:cNvSpPr>
          <p:nvPr>
            <p:ph type="dt" idx="10"/>
          </p:nvPr>
        </p:nvSpPr>
        <p:spPr>
          <a:xfrm>
            <a:off x="752859" y="6453386"/>
            <a:ext cx="1607944"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2" name="Google Shape;122;g1ee8d01f392_2_10"/>
          <p:cNvSpPr txBox="1">
            <a:spLocks noGrp="1"/>
          </p:cNvSpPr>
          <p:nvPr>
            <p:ph type="ftr" idx="11"/>
          </p:nvPr>
        </p:nvSpPr>
        <p:spPr>
          <a:xfrm>
            <a:off x="2584057" y="6453386"/>
            <a:ext cx="7023377" cy="40461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3" name="Google Shape;123;g1ee8d01f392_2_10"/>
          <p:cNvSpPr txBox="1">
            <a:spLocks noGrp="1"/>
          </p:cNvSpPr>
          <p:nvPr>
            <p:ph type="sldNum" idx="12"/>
          </p:nvPr>
        </p:nvSpPr>
        <p:spPr>
          <a:xfrm>
            <a:off x="9830683"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grpSp>
        <p:nvGrpSpPr>
          <p:cNvPr id="124" name="Google Shape;124;g1ee8d01f392_2_10"/>
          <p:cNvGrpSpPr/>
          <p:nvPr/>
        </p:nvGrpSpPr>
        <p:grpSpPr>
          <a:xfrm>
            <a:off x="752860" y="744473"/>
            <a:ext cx="10674117" cy="5349671"/>
            <a:chOff x="752858" y="744469"/>
            <a:chExt cx="10674117" cy="5349671"/>
          </a:xfrm>
        </p:grpSpPr>
        <p:sp>
          <p:nvSpPr>
            <p:cNvPr id="125" name="Google Shape;125;g1ee8d01f392_2_10"/>
            <p:cNvSpPr/>
            <p:nvPr/>
          </p:nvSpPr>
          <p:spPr>
            <a:xfrm>
              <a:off x="8151962" y="1685652"/>
              <a:ext cx="3275013" cy="4408488"/>
            </a:xfrm>
            <a:custGeom>
              <a:avLst/>
              <a:gdLst/>
              <a:ahLst/>
              <a:cxnLst/>
              <a:rect l="l" t="t" r="r" b="b"/>
              <a:pathLst>
                <a:path w="10000" h="10000" extrusionOk="0">
                  <a:moveTo>
                    <a:pt x="8761" y="0"/>
                  </a:moveTo>
                  <a:lnTo>
                    <a:pt x="10000" y="0"/>
                  </a:lnTo>
                  <a:lnTo>
                    <a:pt x="10000" y="10000"/>
                  </a:lnTo>
                  <a:lnTo>
                    <a:pt x="0" y="10000"/>
                  </a:lnTo>
                  <a:lnTo>
                    <a:pt x="0" y="9126"/>
                  </a:lnTo>
                  <a:lnTo>
                    <a:pt x="8761" y="9127"/>
                  </a:lnTo>
                  <a:lnTo>
                    <a:pt x="8761" y="0"/>
                  </a:lnTo>
                  <a:close/>
                </a:path>
              </a:pathLst>
            </a:custGeom>
            <a:solidFill>
              <a:srgbClr val="FFB718"/>
            </a:solidFill>
            <a:ln>
              <a:noFill/>
            </a:ln>
          </p:spPr>
        </p:sp>
        <p:sp>
          <p:nvSpPr>
            <p:cNvPr id="126" name="Google Shape;126;g1ee8d01f392_2_10"/>
            <p:cNvSpPr/>
            <p:nvPr/>
          </p:nvSpPr>
          <p:spPr>
            <a:xfrm rot="10800000">
              <a:off x="752858" y="744469"/>
              <a:ext cx="3275668" cy="4408488"/>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127" name="Google Shape;127;g1ee8d01f392_2_10"/>
          <p:cNvPicPr preferRelativeResize="0"/>
          <p:nvPr/>
        </p:nvPicPr>
        <p:blipFill rotWithShape="1">
          <a:blip r:embed="rId2">
            <a:alphaModFix/>
          </a:blip>
          <a:srcRect/>
          <a:stretch/>
        </p:blipFill>
        <p:spPr>
          <a:xfrm>
            <a:off x="8610148" y="3655952"/>
            <a:ext cx="2358640" cy="2357518"/>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Shape 9"/>
        <p:cNvGrpSpPr/>
        <p:nvPr/>
      </p:nvGrpSpPr>
      <p:grpSpPr>
        <a:xfrm>
          <a:off x="0" y="0"/>
          <a:ext cx="0" cy="0"/>
          <a:chOff x="0" y="0"/>
          <a:chExt cx="0" cy="0"/>
        </a:xfrm>
      </p:grpSpPr>
      <p:sp>
        <p:nvSpPr>
          <p:cNvPr id="10" name="Google Shape;10;p40"/>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 name="Google Shape;11;p40"/>
          <p:cNvSpPr txBox="1">
            <a:spLocks noGrp="1"/>
          </p:cNvSpPr>
          <p:nvPr>
            <p:ph type="body" idx="1"/>
          </p:nvPr>
        </p:nvSpPr>
        <p:spPr>
          <a:xfrm>
            <a:off x="1371600" y="2286000"/>
            <a:ext cx="9601200" cy="3581400"/>
          </a:xfrm>
          <a:prstGeom prst="rect">
            <a:avLst/>
          </a:prstGeom>
          <a:noFill/>
          <a:ln>
            <a:noFill/>
          </a:ln>
        </p:spPr>
        <p:txBody>
          <a:bodyPr spcFirstLastPara="1" wrap="square" lIns="91425" tIns="45700" rIns="91425" bIns="45700" anchor="t" anchorCtr="0">
            <a:normAutofit/>
          </a:bodyPr>
          <a:lstStyle>
            <a:lvl1pPr marL="457200" marR="0" lvl="0" indent="-355600" algn="l" rtl="0">
              <a:lnSpc>
                <a:spcPct val="94000"/>
              </a:lnSpc>
              <a:spcBef>
                <a:spcPts val="1000"/>
              </a:spcBef>
              <a:spcAft>
                <a:spcPts val="0"/>
              </a:spcAft>
              <a:buClr>
                <a:schemeClr val="dk2"/>
              </a:buClr>
              <a:buSzPts val="2000"/>
              <a:buFont typeface="Libre Franklin"/>
              <a:buChar char="■"/>
              <a:defRPr sz="2000" b="0" i="0" u="none" strike="noStrike" cap="none">
                <a:solidFill>
                  <a:schemeClr val="dk2"/>
                </a:solidFill>
                <a:latin typeface="Calibri"/>
                <a:ea typeface="Calibri"/>
                <a:cs typeface="Calibri"/>
                <a:sym typeface="Calibri"/>
              </a:defRPr>
            </a:lvl1pPr>
            <a:lvl2pPr marL="914400" marR="0" lvl="1" indent="-355600" algn="l" rtl="0">
              <a:lnSpc>
                <a:spcPct val="94000"/>
              </a:lnSpc>
              <a:spcBef>
                <a:spcPts val="500"/>
              </a:spcBef>
              <a:spcAft>
                <a:spcPts val="0"/>
              </a:spcAft>
              <a:buClr>
                <a:schemeClr val="dk2"/>
              </a:buClr>
              <a:buSzPts val="2000"/>
              <a:buFont typeface="Libre Franklin"/>
              <a:buChar char="–"/>
              <a:defRPr sz="2000" b="0" i="1" u="none" strike="noStrike" cap="none">
                <a:solidFill>
                  <a:schemeClr val="dk2"/>
                </a:solidFill>
                <a:latin typeface="Calibri"/>
                <a:ea typeface="Calibri"/>
                <a:cs typeface="Calibri"/>
                <a:sym typeface="Calibri"/>
              </a:defRPr>
            </a:lvl2pPr>
            <a:lvl3pPr marL="1371600" marR="0" lvl="2" indent="-342900" algn="l" rtl="0">
              <a:lnSpc>
                <a:spcPct val="94000"/>
              </a:lnSpc>
              <a:spcBef>
                <a:spcPts val="500"/>
              </a:spcBef>
              <a:spcAft>
                <a:spcPts val="0"/>
              </a:spcAft>
              <a:buClr>
                <a:schemeClr val="dk2"/>
              </a:buClr>
              <a:buSzPts val="1800"/>
              <a:buFont typeface="Libre Franklin"/>
              <a:buChar char="■"/>
              <a:defRPr sz="1800" b="0" i="0" u="none" strike="noStrike" cap="none">
                <a:solidFill>
                  <a:schemeClr val="dk2"/>
                </a:solidFill>
                <a:latin typeface="Calibri"/>
                <a:ea typeface="Calibri"/>
                <a:cs typeface="Calibri"/>
                <a:sym typeface="Calibri"/>
              </a:defRPr>
            </a:lvl3pPr>
            <a:lvl4pPr marL="1828800" marR="0" lvl="3" indent="-342900" algn="l" rtl="0">
              <a:lnSpc>
                <a:spcPct val="94000"/>
              </a:lnSpc>
              <a:spcBef>
                <a:spcPts val="500"/>
              </a:spcBef>
              <a:spcAft>
                <a:spcPts val="0"/>
              </a:spcAft>
              <a:buClr>
                <a:schemeClr val="dk2"/>
              </a:buClr>
              <a:buSzPts val="1800"/>
              <a:buFont typeface="Libre Franklin"/>
              <a:buChar char="–"/>
              <a:defRPr sz="1800" b="0" i="1" u="none" strike="noStrike" cap="none">
                <a:solidFill>
                  <a:schemeClr val="dk2"/>
                </a:solidFill>
                <a:latin typeface="Calibri"/>
                <a:ea typeface="Calibri"/>
                <a:cs typeface="Calibri"/>
                <a:sym typeface="Calibri"/>
              </a:defRPr>
            </a:lvl4pPr>
            <a:lvl5pPr marL="2286000" marR="0" lvl="4" indent="-330200" algn="l" rtl="0">
              <a:lnSpc>
                <a:spcPct val="94000"/>
              </a:lnSpc>
              <a:spcBef>
                <a:spcPts val="500"/>
              </a:spcBef>
              <a:spcAft>
                <a:spcPts val="0"/>
              </a:spcAft>
              <a:buClr>
                <a:schemeClr val="dk2"/>
              </a:buClr>
              <a:buSzPts val="1600"/>
              <a:buFont typeface="Libre Franklin"/>
              <a:buChar char="■"/>
              <a:defRPr sz="1600" b="0" i="0" u="none" strike="noStrike" cap="none">
                <a:solidFill>
                  <a:schemeClr val="dk2"/>
                </a:solidFill>
                <a:latin typeface="Calibri"/>
                <a:ea typeface="Calibri"/>
                <a:cs typeface="Calibri"/>
                <a:sym typeface="Calibri"/>
              </a:defRPr>
            </a:lvl5pPr>
            <a:lvl6pPr marL="2743200" marR="0" lvl="5" indent="-330200" algn="l" rtl="0">
              <a:lnSpc>
                <a:spcPct val="94000"/>
              </a:lnSpc>
              <a:spcBef>
                <a:spcPts val="500"/>
              </a:spcBef>
              <a:spcAft>
                <a:spcPts val="0"/>
              </a:spcAft>
              <a:buClr>
                <a:schemeClr val="dk2"/>
              </a:buClr>
              <a:buSzPts val="1600"/>
              <a:buFont typeface="Libre Franklin"/>
              <a:buChar char="–"/>
              <a:defRPr sz="1600" b="0" i="1" u="none" strike="noStrike" cap="none">
                <a:solidFill>
                  <a:schemeClr val="dk2"/>
                </a:solidFill>
                <a:latin typeface="Libre Franklin"/>
                <a:ea typeface="Libre Franklin"/>
                <a:cs typeface="Libre Franklin"/>
                <a:sym typeface="Libre Franklin"/>
              </a:defRPr>
            </a:lvl6pPr>
            <a:lvl7pPr marL="3200400" marR="0" lvl="6" indent="-317500" algn="l" rtl="0">
              <a:lnSpc>
                <a:spcPct val="94000"/>
              </a:lnSpc>
              <a:spcBef>
                <a:spcPts val="50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7pPr>
            <a:lvl8pPr marL="3657600" marR="0" lvl="7" indent="-317500" algn="l" rtl="0">
              <a:lnSpc>
                <a:spcPct val="94000"/>
              </a:lnSpc>
              <a:spcBef>
                <a:spcPts val="500"/>
              </a:spcBef>
              <a:spcAft>
                <a:spcPts val="0"/>
              </a:spcAft>
              <a:buClr>
                <a:schemeClr val="dk2"/>
              </a:buClr>
              <a:buSzPts val="1400"/>
              <a:buFont typeface="Libre Franklin"/>
              <a:buChar char="–"/>
              <a:defRPr sz="1400" b="0" i="1" u="none" strike="noStrike" cap="none">
                <a:solidFill>
                  <a:schemeClr val="dk2"/>
                </a:solidFill>
                <a:latin typeface="Libre Franklin"/>
                <a:ea typeface="Libre Franklin"/>
                <a:cs typeface="Libre Franklin"/>
                <a:sym typeface="Libre Franklin"/>
              </a:defRPr>
            </a:lvl8pPr>
            <a:lvl9pPr marL="4114800" marR="0" lvl="8" indent="-317500" algn="l" rtl="0">
              <a:lnSpc>
                <a:spcPct val="94000"/>
              </a:lnSpc>
              <a:spcBef>
                <a:spcPts val="500"/>
              </a:spcBef>
              <a:spcAft>
                <a:spcPts val="20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9pPr>
          </a:lstStyle>
          <a:p>
            <a:endParaRPr/>
          </a:p>
        </p:txBody>
      </p:sp>
      <p:sp>
        <p:nvSpPr>
          <p:cNvPr id="12" name="Google Shape;12;p40"/>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9pPr>
          </a:lstStyle>
          <a:p>
            <a:endParaRPr/>
          </a:p>
        </p:txBody>
      </p:sp>
      <p:sp>
        <p:nvSpPr>
          <p:cNvPr id="13" name="Google Shape;13;p40"/>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9pPr>
          </a:lstStyle>
          <a:p>
            <a:endParaRPr/>
          </a:p>
        </p:txBody>
      </p:sp>
      <p:sp>
        <p:nvSpPr>
          <p:cNvPr id="14" name="Google Shape;14;p40"/>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5" name="Google Shape;15;p40"/>
          <p:cNvSpPr txBox="1"/>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marR="0" lvl="0" indent="0" algn="l" rtl="0">
              <a:lnSpc>
                <a:spcPct val="89000"/>
              </a:lnSpc>
              <a:spcBef>
                <a:spcPts val="0"/>
              </a:spcBef>
              <a:spcAft>
                <a:spcPts val="0"/>
              </a:spcAft>
              <a:buClr>
                <a:srgbClr val="101D49"/>
              </a:buClr>
              <a:buSzPts val="4400"/>
              <a:buFont typeface="Calibri"/>
              <a:buNone/>
            </a:pPr>
            <a:r>
              <a:rPr lang="en-US" sz="4400" b="1" i="0" u="none" strike="noStrike" cap="none">
                <a:solidFill>
                  <a:srgbClr val="101D49"/>
                </a:solidFill>
                <a:latin typeface="Calibri"/>
                <a:ea typeface="Calibri"/>
                <a:cs typeface="Calibri"/>
                <a:sym typeface="Calibri"/>
              </a:rPr>
              <a:t>Click to edit Master title style</a:t>
            </a:r>
            <a:endParaRPr sz="1400" b="0" i="0" u="none" strike="noStrike" cap="none">
              <a:solidFill>
                <a:srgbClr val="000000"/>
              </a:solidFill>
              <a:latin typeface="Arial"/>
              <a:ea typeface="Arial"/>
              <a:cs typeface="Arial"/>
              <a:sym typeface="Arial"/>
            </a:endParaRPr>
          </a:p>
        </p:txBody>
      </p:sp>
      <p:sp>
        <p:nvSpPr>
          <p:cNvPr id="16" name="Google Shape;16;p40"/>
          <p:cNvSpPr/>
          <p:nvPr/>
        </p:nvSpPr>
        <p:spPr>
          <a:xfrm rot="10800000">
            <a:off x="1113173" y="591262"/>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 name="Google Shape;17;p40"/>
          <p:cNvSpPr/>
          <p:nvPr/>
        </p:nvSpPr>
        <p:spPr>
          <a:xfrm>
            <a:off x="10587818" y="1034724"/>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8" name="Google Shape;18;p40"/>
          <p:cNvPicPr preferRelativeResize="0"/>
          <p:nvPr/>
        </p:nvPicPr>
        <p:blipFill rotWithShape="1">
          <a:blip r:embed="rId9">
            <a:alphaModFix/>
          </a:blip>
          <a:srcRect/>
          <a:stretch/>
        </p:blipFill>
        <p:spPr>
          <a:xfrm>
            <a:off x="10377555" y="5226795"/>
            <a:ext cx="1562816" cy="156207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1368">
          <p15:clr>
            <a:srgbClr val="F26B43"/>
          </p15:clr>
        </p15:guide>
        <p15:guide id="2" orient="horz" pos="1440">
          <p15:clr>
            <a:srgbClr val="F26B43"/>
          </p15:clr>
        </p15:guide>
        <p15:guide id="3" orient="horz" pos="3696">
          <p15:clr>
            <a:srgbClr val="F26B43"/>
          </p15:clr>
        </p15:guide>
        <p15:guide id="4" orient="horz" pos="432">
          <p15:clr>
            <a:srgbClr val="F26B43"/>
          </p15:clr>
        </p15:guide>
        <p15:guide id="5" orient="horz" pos="1512">
          <p15:clr>
            <a:srgbClr val="F26B43"/>
          </p15:clr>
        </p15:guide>
        <p15:guide id="6" pos="6912">
          <p15:clr>
            <a:srgbClr val="F26B43"/>
          </p15:clr>
        </p15:guide>
        <p15:guide id="7" pos="936">
          <p15:clr>
            <a:srgbClr val="F26B43"/>
          </p15:clr>
        </p15:guide>
        <p15:guide id="8" pos="86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Shape 97"/>
        <p:cNvGrpSpPr/>
        <p:nvPr/>
      </p:nvGrpSpPr>
      <p:grpSpPr>
        <a:xfrm>
          <a:off x="0" y="0"/>
          <a:ext cx="0" cy="0"/>
          <a:chOff x="0" y="0"/>
          <a:chExt cx="0" cy="0"/>
        </a:xfrm>
      </p:grpSpPr>
      <p:sp>
        <p:nvSpPr>
          <p:cNvPr id="98" name="Google Shape;98;g1ee8d01f392_2_0"/>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sp>
        <p:nvSpPr>
          <p:cNvPr id="99" name="Google Shape;99;g1ee8d01f392_2_0"/>
          <p:cNvSpPr txBox="1">
            <a:spLocks noGrp="1"/>
          </p:cNvSpPr>
          <p:nvPr>
            <p:ph type="body" idx="1"/>
          </p:nvPr>
        </p:nvSpPr>
        <p:spPr>
          <a:xfrm>
            <a:off x="1371600" y="2286000"/>
            <a:ext cx="9601200" cy="3581400"/>
          </a:xfrm>
          <a:prstGeom prst="rect">
            <a:avLst/>
          </a:prstGeom>
          <a:noFill/>
          <a:ln>
            <a:noFill/>
          </a:ln>
        </p:spPr>
        <p:txBody>
          <a:bodyPr spcFirstLastPara="1" wrap="square" lIns="91425" tIns="45700" rIns="91425" bIns="45700" anchor="t" anchorCtr="0">
            <a:normAutofit/>
          </a:bodyPr>
          <a:lstStyle>
            <a:lvl1pPr marL="457200" marR="0" lvl="0" indent="-355600" algn="l" rtl="0">
              <a:lnSpc>
                <a:spcPct val="94000"/>
              </a:lnSpc>
              <a:spcBef>
                <a:spcPts val="1000"/>
              </a:spcBef>
              <a:spcAft>
                <a:spcPts val="0"/>
              </a:spcAft>
              <a:buClr>
                <a:schemeClr val="dk2"/>
              </a:buClr>
              <a:buSzPts val="2000"/>
              <a:buFont typeface="Libre Franklin"/>
              <a:buChar char="■"/>
              <a:defRPr sz="2000" b="0" i="0" u="none" strike="noStrike" cap="none">
                <a:solidFill>
                  <a:schemeClr val="dk2"/>
                </a:solidFill>
                <a:latin typeface="Libre Franklin"/>
                <a:ea typeface="Libre Franklin"/>
                <a:cs typeface="Libre Franklin"/>
                <a:sym typeface="Libre Franklin"/>
              </a:defRPr>
            </a:lvl1pPr>
            <a:lvl2pPr marL="914400" marR="0" lvl="1" indent="-355600" algn="l" rtl="0">
              <a:lnSpc>
                <a:spcPct val="94000"/>
              </a:lnSpc>
              <a:spcBef>
                <a:spcPts val="500"/>
              </a:spcBef>
              <a:spcAft>
                <a:spcPts val="0"/>
              </a:spcAft>
              <a:buClr>
                <a:schemeClr val="dk2"/>
              </a:buClr>
              <a:buSzPts val="2000"/>
              <a:buFont typeface="Libre Franklin"/>
              <a:buChar char="–"/>
              <a:defRPr sz="2000" b="0" i="1" u="none" strike="noStrike" cap="none">
                <a:solidFill>
                  <a:schemeClr val="dk2"/>
                </a:solidFill>
                <a:latin typeface="Libre Franklin"/>
                <a:ea typeface="Libre Franklin"/>
                <a:cs typeface="Libre Franklin"/>
                <a:sym typeface="Libre Franklin"/>
              </a:defRPr>
            </a:lvl2pPr>
            <a:lvl3pPr marL="1371600" marR="0" lvl="2" indent="-342900" algn="l" rtl="0">
              <a:lnSpc>
                <a:spcPct val="94000"/>
              </a:lnSpc>
              <a:spcBef>
                <a:spcPts val="500"/>
              </a:spcBef>
              <a:spcAft>
                <a:spcPts val="0"/>
              </a:spcAft>
              <a:buClr>
                <a:schemeClr val="dk2"/>
              </a:buClr>
              <a:buSzPts val="1800"/>
              <a:buFont typeface="Libre Franklin"/>
              <a:buChar char="■"/>
              <a:defRPr sz="1800" b="0" i="0" u="none" strike="noStrike" cap="none">
                <a:solidFill>
                  <a:schemeClr val="dk2"/>
                </a:solidFill>
                <a:latin typeface="Libre Franklin"/>
                <a:ea typeface="Libre Franklin"/>
                <a:cs typeface="Libre Franklin"/>
                <a:sym typeface="Libre Franklin"/>
              </a:defRPr>
            </a:lvl3pPr>
            <a:lvl4pPr marL="1828800" marR="0" lvl="3" indent="-342900" algn="l" rtl="0">
              <a:lnSpc>
                <a:spcPct val="94000"/>
              </a:lnSpc>
              <a:spcBef>
                <a:spcPts val="500"/>
              </a:spcBef>
              <a:spcAft>
                <a:spcPts val="0"/>
              </a:spcAft>
              <a:buClr>
                <a:schemeClr val="dk2"/>
              </a:buClr>
              <a:buSzPts val="1800"/>
              <a:buFont typeface="Libre Franklin"/>
              <a:buChar char="–"/>
              <a:defRPr sz="1800" b="0" i="1" u="none" strike="noStrike" cap="none">
                <a:solidFill>
                  <a:schemeClr val="dk2"/>
                </a:solidFill>
                <a:latin typeface="Libre Franklin"/>
                <a:ea typeface="Libre Franklin"/>
                <a:cs typeface="Libre Franklin"/>
                <a:sym typeface="Libre Franklin"/>
              </a:defRPr>
            </a:lvl4pPr>
            <a:lvl5pPr marL="2286000" marR="0" lvl="4" indent="-330200" algn="l" rtl="0">
              <a:lnSpc>
                <a:spcPct val="94000"/>
              </a:lnSpc>
              <a:spcBef>
                <a:spcPts val="500"/>
              </a:spcBef>
              <a:spcAft>
                <a:spcPts val="0"/>
              </a:spcAft>
              <a:buClr>
                <a:schemeClr val="dk2"/>
              </a:buClr>
              <a:buSzPts val="1600"/>
              <a:buFont typeface="Libre Franklin"/>
              <a:buChar char="■"/>
              <a:defRPr sz="1600" b="0" i="0" u="none" strike="noStrike" cap="none">
                <a:solidFill>
                  <a:schemeClr val="dk2"/>
                </a:solidFill>
                <a:latin typeface="Libre Franklin"/>
                <a:ea typeface="Libre Franklin"/>
                <a:cs typeface="Libre Franklin"/>
                <a:sym typeface="Libre Franklin"/>
              </a:defRPr>
            </a:lvl5pPr>
            <a:lvl6pPr marL="2743200" marR="0" lvl="5" indent="-330200" algn="l" rtl="0">
              <a:lnSpc>
                <a:spcPct val="94000"/>
              </a:lnSpc>
              <a:spcBef>
                <a:spcPts val="500"/>
              </a:spcBef>
              <a:spcAft>
                <a:spcPts val="0"/>
              </a:spcAft>
              <a:buClr>
                <a:schemeClr val="dk2"/>
              </a:buClr>
              <a:buSzPts val="1600"/>
              <a:buFont typeface="Libre Franklin"/>
              <a:buChar char="–"/>
              <a:defRPr sz="1600" b="0" i="1" u="none" strike="noStrike" cap="none">
                <a:solidFill>
                  <a:schemeClr val="dk2"/>
                </a:solidFill>
                <a:latin typeface="Libre Franklin"/>
                <a:ea typeface="Libre Franklin"/>
                <a:cs typeface="Libre Franklin"/>
                <a:sym typeface="Libre Franklin"/>
              </a:defRPr>
            </a:lvl6pPr>
            <a:lvl7pPr marL="3200400" marR="0" lvl="6" indent="-317500" algn="l" rtl="0">
              <a:lnSpc>
                <a:spcPct val="94000"/>
              </a:lnSpc>
              <a:spcBef>
                <a:spcPts val="50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7pPr>
            <a:lvl8pPr marL="3657600" marR="0" lvl="7" indent="-317500" algn="l" rtl="0">
              <a:lnSpc>
                <a:spcPct val="94000"/>
              </a:lnSpc>
              <a:spcBef>
                <a:spcPts val="500"/>
              </a:spcBef>
              <a:spcAft>
                <a:spcPts val="0"/>
              </a:spcAft>
              <a:buClr>
                <a:schemeClr val="dk2"/>
              </a:buClr>
              <a:buSzPts val="1400"/>
              <a:buFont typeface="Libre Franklin"/>
              <a:buChar char="–"/>
              <a:defRPr sz="1400" b="0" i="1" u="none" strike="noStrike" cap="none">
                <a:solidFill>
                  <a:schemeClr val="dk2"/>
                </a:solidFill>
                <a:latin typeface="Libre Franklin"/>
                <a:ea typeface="Libre Franklin"/>
                <a:cs typeface="Libre Franklin"/>
                <a:sym typeface="Libre Franklin"/>
              </a:defRPr>
            </a:lvl8pPr>
            <a:lvl9pPr marL="4114800" marR="0" lvl="8" indent="-317500" algn="l" rtl="0">
              <a:lnSpc>
                <a:spcPct val="94000"/>
              </a:lnSpc>
              <a:spcBef>
                <a:spcPts val="500"/>
              </a:spcBef>
              <a:spcAft>
                <a:spcPts val="20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9pPr>
          </a:lstStyle>
          <a:p>
            <a:endParaRPr/>
          </a:p>
        </p:txBody>
      </p:sp>
      <p:sp>
        <p:nvSpPr>
          <p:cNvPr id="100" name="Google Shape;100;g1ee8d01f392_2_0"/>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lt1"/>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9pPr>
          </a:lstStyle>
          <a:p>
            <a:endParaRPr/>
          </a:p>
        </p:txBody>
      </p:sp>
      <p:sp>
        <p:nvSpPr>
          <p:cNvPr id="101" name="Google Shape;101;g1ee8d01f392_2_0"/>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lt1"/>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9pPr>
          </a:lstStyle>
          <a:p>
            <a:endParaRPr/>
          </a:p>
        </p:txBody>
      </p:sp>
      <p:sp>
        <p:nvSpPr>
          <p:cNvPr id="102" name="Google Shape;102;g1ee8d01f392_2_0"/>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103" name="Google Shape;103;g1ee8d01f392_2_0"/>
          <p:cNvSpPr txBox="1"/>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marR="0" lvl="0" indent="0" algn="l" rtl="0">
              <a:lnSpc>
                <a:spcPct val="89000"/>
              </a:lnSpc>
              <a:spcBef>
                <a:spcPts val="0"/>
              </a:spcBef>
              <a:spcAft>
                <a:spcPts val="0"/>
              </a:spcAft>
              <a:buClr>
                <a:srgbClr val="101D49"/>
              </a:buClr>
              <a:buSzPts val="4400"/>
              <a:buFont typeface="Libre Franklin"/>
              <a:buNone/>
            </a:pPr>
            <a:r>
              <a:rPr lang="en-US" sz="4400" b="1" i="0" u="none" strike="noStrike" cap="none">
                <a:solidFill>
                  <a:srgbClr val="101D49"/>
                </a:solidFill>
                <a:latin typeface="Libre Franklin"/>
                <a:ea typeface="Libre Franklin"/>
                <a:cs typeface="Libre Franklin"/>
                <a:sym typeface="Libre Franklin"/>
              </a:rPr>
              <a:t>Click to edit Master title style</a:t>
            </a:r>
            <a:endParaRPr sz="1400" b="0" i="0" u="none" strike="noStrike" cap="none">
              <a:solidFill>
                <a:srgbClr val="000000"/>
              </a:solidFill>
              <a:latin typeface="Arial"/>
              <a:ea typeface="Arial"/>
              <a:cs typeface="Arial"/>
              <a:sym typeface="Arial"/>
            </a:endParaRPr>
          </a:p>
        </p:txBody>
      </p:sp>
      <p:sp>
        <p:nvSpPr>
          <p:cNvPr id="104" name="Google Shape;104;g1ee8d01f392_2_0"/>
          <p:cNvSpPr/>
          <p:nvPr/>
        </p:nvSpPr>
        <p:spPr>
          <a:xfrm rot="10800000">
            <a:off x="1113173" y="591262"/>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 name="Google Shape;105;g1ee8d01f392_2_0"/>
          <p:cNvSpPr/>
          <p:nvPr/>
        </p:nvSpPr>
        <p:spPr>
          <a:xfrm>
            <a:off x="10587818" y="1034724"/>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6" name="Google Shape;106;g1ee8d01f392_2_0"/>
          <p:cNvPicPr preferRelativeResize="0"/>
          <p:nvPr/>
        </p:nvPicPr>
        <p:blipFill rotWithShape="1">
          <a:blip r:embed="rId9">
            <a:alphaModFix/>
          </a:blip>
          <a:srcRect/>
          <a:stretch/>
        </p:blipFill>
        <p:spPr>
          <a:xfrm>
            <a:off x="10377555" y="5226795"/>
            <a:ext cx="1562816" cy="156207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1368">
          <p15:clr>
            <a:srgbClr val="F26B43"/>
          </p15:clr>
        </p15:guide>
        <p15:guide id="2" orient="horz" pos="1440">
          <p15:clr>
            <a:srgbClr val="F26B43"/>
          </p15:clr>
        </p15:guide>
        <p15:guide id="3" orient="horz" pos="3696">
          <p15:clr>
            <a:srgbClr val="F26B43"/>
          </p15:clr>
        </p15:guide>
        <p15:guide id="4" orient="horz" pos="432">
          <p15:clr>
            <a:srgbClr val="F26B43"/>
          </p15:clr>
        </p15:guide>
        <p15:guide id="5" orient="horz" pos="1512">
          <p15:clr>
            <a:srgbClr val="F26B43"/>
          </p15:clr>
        </p15:guide>
        <p15:guide id="6" pos="6912">
          <p15:clr>
            <a:srgbClr val="F26B43"/>
          </p15:clr>
        </p15:guide>
        <p15:guide id="7" pos="936">
          <p15:clr>
            <a:srgbClr val="F26B43"/>
          </p15:clr>
        </p15:guide>
        <p15:guide id="8"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hyperlink" Target="mailto:mwbecompliance@idoa.in.gov" TargetMode="External"/><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hyperlink" Target="http://www.in.gov/idoa/mwbe"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www.in.gov/idoa/mwbe/2743.htm" TargetMode="External"/><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hyperlink" Target="mailto:Indianaveteranspreference@idoa.in.gov" TargetMode="External"/><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hyperlink" Target="http://www.in.gov/idoa/2863.htm"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www.va.gov/osdbu/" TargetMode="External"/><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hyperlink" Target="http://www.va.gov/osdbu/" TargetMode="External"/><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hyperlink" Target="mailto:mwbecompliance@idoa.in.gov?subject=Pay%20Audit%20Inquiry" TargetMode="External"/><Relationship Id="rId7" Type="http://schemas.openxmlformats.org/officeDocument/2006/relationships/image" Target="../media/image15.png"/><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hyperlink" Target="http://www.in.gov/idoa/mwbe/payaudit.htm" TargetMode="Externa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8" Type="http://schemas.openxmlformats.org/officeDocument/2006/relationships/hyperlink" Target="https://www.in.gov/idoa/procurement/supplier-resource-center/requirements-to-do-business-with-the-state/bidder-profile-registration/manage-my-bidder-profile/submitting-a-bid/" TargetMode="External"/><Relationship Id="rId3" Type="http://schemas.openxmlformats.org/officeDocument/2006/relationships/hyperlink" Target="#_1.24_SUMMARY_OF"/><Relationship Id="rId7" Type="http://schemas.openxmlformats.org/officeDocument/2006/relationships/hyperlink" Target="https://www.in.gov/idoa/procurement/supplier-resource-center/requirements-to-do-business-with-the-state/bidder-profile-registration/" TargetMode="External"/><Relationship Id="rId2" Type="http://schemas.openxmlformats.org/officeDocument/2006/relationships/notesSlide" Target="../notesSlides/notesSlide49.xml"/><Relationship Id="rId1" Type="http://schemas.openxmlformats.org/officeDocument/2006/relationships/slideLayout" Target="../slideLayouts/slideLayout8.xml"/><Relationship Id="rId6" Type="http://schemas.openxmlformats.org/officeDocument/2006/relationships/hyperlink" Target="https://www.in.gov/iot/customer-service/myshareingov/multi-factor-authentication/" TargetMode="External"/><Relationship Id="rId5" Type="http://schemas.openxmlformats.org/officeDocument/2006/relationships/hyperlink" Target="#_2.1_General"/><Relationship Id="rId4" Type="http://schemas.openxmlformats.org/officeDocument/2006/relationships/hyperlink" Target="https://www.in.gov/idoa/procurement/award-recommendations/"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8" Type="http://schemas.openxmlformats.org/officeDocument/2006/relationships/hyperlink" Target="http://www.in.gov/idoa/2354.htm" TargetMode="External"/><Relationship Id="rId3" Type="http://schemas.openxmlformats.org/officeDocument/2006/relationships/hyperlink" Target="http://www.in.gov/idoa/2788.htm" TargetMode="External"/><Relationship Id="rId7" Type="http://schemas.openxmlformats.org/officeDocument/2006/relationships/hyperlink" Target="http://www.in.gov/idoa/2352.htm" TargetMode="External"/><Relationship Id="rId2" Type="http://schemas.openxmlformats.org/officeDocument/2006/relationships/notesSlide" Target="../notesSlides/notesSlide50.xml"/><Relationship Id="rId1" Type="http://schemas.openxmlformats.org/officeDocument/2006/relationships/slideLayout" Target="../slideLayouts/slideLayout3.xml"/><Relationship Id="rId6" Type="http://schemas.openxmlformats.org/officeDocument/2006/relationships/hyperlink" Target="http://www.in.gov/idoa/3106.htm" TargetMode="External"/><Relationship Id="rId5" Type="http://schemas.openxmlformats.org/officeDocument/2006/relationships/hyperlink" Target="http://www.in.gov/sos" TargetMode="External"/><Relationship Id="rId4" Type="http://schemas.openxmlformats.org/officeDocument/2006/relationships/hyperlink" Target="http://www.in.gov/idoa/2464.htm" TargetMode="Externa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hyperlink" Target="mailto:mwbecompliance@idoa.in.gov" TargetMode="External"/><Relationship Id="rId2" Type="http://schemas.openxmlformats.org/officeDocument/2006/relationships/notesSlide" Target="../notesSlides/notesSlide53.xml"/><Relationship Id="rId1" Type="http://schemas.openxmlformats.org/officeDocument/2006/relationships/slideLayout" Target="../slideLayouts/slideLayout1.xml"/><Relationship Id="rId4" Type="http://schemas.openxmlformats.org/officeDocument/2006/relationships/hyperlink" Target="http://www.in.gov/idoa/mwbe/payaudit.htm"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Shape 191"/>
        <p:cNvGrpSpPr/>
        <p:nvPr/>
      </p:nvGrpSpPr>
      <p:grpSpPr>
        <a:xfrm>
          <a:off x="0" y="0"/>
          <a:ext cx="0" cy="0"/>
          <a:chOff x="0" y="0"/>
          <a:chExt cx="0" cy="0"/>
        </a:xfrm>
      </p:grpSpPr>
      <p:sp>
        <p:nvSpPr>
          <p:cNvPr id="192" name="Google Shape;192;p1"/>
          <p:cNvSpPr txBox="1">
            <a:spLocks noGrp="1"/>
          </p:cNvSpPr>
          <p:nvPr>
            <p:ph type="ctrTitle"/>
          </p:nvPr>
        </p:nvSpPr>
        <p:spPr>
          <a:xfrm>
            <a:off x="1915385" y="1429216"/>
            <a:ext cx="8361229" cy="4247536"/>
          </a:xfrm>
          <a:prstGeom prst="rect">
            <a:avLst/>
          </a:prstGeom>
          <a:noFill/>
          <a:ln>
            <a:noFill/>
          </a:ln>
        </p:spPr>
        <p:txBody>
          <a:bodyPr spcFirstLastPara="1" wrap="square" lIns="91425" tIns="45700" rIns="91425" bIns="45700" anchor="b" anchorCtr="0">
            <a:noAutofit/>
          </a:bodyPr>
          <a:lstStyle/>
          <a:p>
            <a:pPr marL="0" lvl="0" indent="0" algn="ctr" rtl="0">
              <a:lnSpc>
                <a:spcPct val="89000"/>
              </a:lnSpc>
              <a:spcBef>
                <a:spcPts val="0"/>
              </a:spcBef>
              <a:spcAft>
                <a:spcPts val="0"/>
              </a:spcAft>
              <a:buClr>
                <a:srgbClr val="101D49"/>
              </a:buClr>
              <a:buSzPts val="3200"/>
              <a:buFont typeface="Calibri"/>
              <a:buNone/>
            </a:pPr>
            <a:r>
              <a:rPr lang="en-US" sz="3000" b="1" dirty="0"/>
              <a:t>REQUEST FOR PROPOSAL 25-83305</a:t>
            </a:r>
            <a:br>
              <a:rPr lang="en-US" sz="3000" b="1" dirty="0"/>
            </a:br>
            <a:br>
              <a:rPr lang="en-US" sz="3000" b="1" dirty="0"/>
            </a:br>
            <a:r>
              <a:rPr lang="en-US" sz="3000" b="1" dirty="0">
                <a:solidFill>
                  <a:srgbClr val="101D49"/>
                </a:solidFill>
              </a:rPr>
              <a:t>LANGUAGE INTERPRETATION </a:t>
            </a:r>
            <a:r>
              <a:rPr lang="en-US" sz="3000" b="1" dirty="0"/>
              <a:t>AND TRANSLATION</a:t>
            </a:r>
            <a:r>
              <a:rPr lang="en-US" sz="3000" b="1" dirty="0">
                <a:solidFill>
                  <a:srgbClr val="101D49"/>
                </a:solidFill>
              </a:rPr>
              <a:t> SERVICES</a:t>
            </a:r>
            <a:br>
              <a:rPr lang="en-US" sz="3000" b="1" dirty="0"/>
            </a:br>
            <a:br>
              <a:rPr lang="en-US" sz="3000" b="1" dirty="0"/>
            </a:br>
            <a:r>
              <a:rPr lang="en-US" sz="3000" b="1" dirty="0"/>
              <a:t>INDIANA DEPARTMENT OF ADMINISTRATION </a:t>
            </a:r>
            <a:br>
              <a:rPr lang="en-US" sz="3000" dirty="0"/>
            </a:br>
            <a:br>
              <a:rPr lang="en-US" sz="3000" b="1" dirty="0"/>
            </a:br>
            <a:r>
              <a:rPr lang="en-US" sz="1800" dirty="0"/>
              <a:t>PRE-PROPOSAL CONFERENCE</a:t>
            </a:r>
            <a:br>
              <a:rPr lang="en-US" sz="1800" dirty="0"/>
            </a:br>
            <a:br>
              <a:rPr lang="en-US" sz="1800" dirty="0"/>
            </a:br>
            <a:r>
              <a:rPr lang="en-US" sz="1800" dirty="0"/>
              <a:t>February 17</a:t>
            </a:r>
            <a:r>
              <a:rPr lang="en-US" sz="1800" dirty="0">
                <a:solidFill>
                  <a:srgbClr val="101D49"/>
                </a:solidFill>
              </a:rPr>
              <a:t>, 2025</a:t>
            </a:r>
            <a:br>
              <a:rPr lang="en-US" sz="1800" dirty="0">
                <a:solidFill>
                  <a:srgbClr val="FF0000"/>
                </a:solidFill>
              </a:rPr>
            </a:br>
            <a:br>
              <a:rPr lang="en-US" sz="1800" dirty="0"/>
            </a:br>
            <a:r>
              <a:rPr lang="en-US" sz="1800" dirty="0"/>
              <a:t>IDOA/PROCUREMENT DIVISION</a:t>
            </a:r>
            <a:endParaRPr sz="1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g33420cfc464_1_8"/>
          <p:cNvSpPr txBox="1">
            <a:spLocks noGrp="1"/>
          </p:cNvSpPr>
          <p:nvPr>
            <p:ph type="title"/>
          </p:nvPr>
        </p:nvSpPr>
        <p:spPr>
          <a:xfrm>
            <a:off x="1295388" y="2400310"/>
            <a:ext cx="9601200" cy="829200"/>
          </a:xfrm>
          <a:prstGeom prst="rect">
            <a:avLst/>
          </a:prstGeom>
        </p:spPr>
        <p:txBody>
          <a:bodyPr spcFirstLastPara="1" wrap="square" lIns="91425" tIns="45700" rIns="91425" bIns="45700" anchor="t" anchorCtr="0">
            <a:noAutofit/>
          </a:bodyPr>
          <a:lstStyle/>
          <a:p>
            <a:pPr marL="0" lvl="0" indent="0" algn="ctr" rtl="0">
              <a:spcBef>
                <a:spcPts val="0"/>
              </a:spcBef>
              <a:spcAft>
                <a:spcPts val="0"/>
              </a:spcAft>
              <a:buNone/>
            </a:pPr>
            <a:r>
              <a:rPr lang="en-US" sz="4000" dirty="0"/>
              <a:t>Proposal Instructions and Evaluation Criteria</a:t>
            </a:r>
            <a:endParaRPr sz="4000" dirty="0"/>
          </a:p>
          <a:p>
            <a:pPr marL="0" lvl="0" indent="0" algn="l" rtl="0">
              <a:spcBef>
                <a:spcPts val="0"/>
              </a:spcBef>
              <a:spcAft>
                <a:spcPts val="0"/>
              </a:spcAft>
              <a:buNone/>
            </a:pPr>
            <a:endParaRPr sz="4000" dirty="0"/>
          </a:p>
        </p:txBody>
      </p:sp>
      <p:sp>
        <p:nvSpPr>
          <p:cNvPr id="258" name="Google Shape;258;g33420cfc464_1_8"/>
          <p:cNvSpPr txBox="1">
            <a:spLocks noGrp="1"/>
          </p:cNvSpPr>
          <p:nvPr>
            <p:ph type="body" idx="1"/>
          </p:nvPr>
        </p:nvSpPr>
        <p:spPr>
          <a:xfrm>
            <a:off x="1099501" y="3285744"/>
            <a:ext cx="5148900" cy="2900100"/>
          </a:xfrm>
          <a:prstGeom prst="rect">
            <a:avLst/>
          </a:prstGeom>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r>
              <a:rPr lang="en-US" sz="2000" i="1"/>
              <a:t>Executive Summary</a:t>
            </a:r>
            <a:endParaRPr sz="2000" i="1"/>
          </a:p>
          <a:p>
            <a:pPr marL="0" lvl="0" indent="0" algn="l" rtl="0">
              <a:lnSpc>
                <a:spcPct val="100000"/>
              </a:lnSpc>
              <a:spcBef>
                <a:spcPts val="0"/>
              </a:spcBef>
              <a:spcAft>
                <a:spcPts val="0"/>
              </a:spcAft>
              <a:buNone/>
            </a:pPr>
            <a:r>
              <a:rPr lang="en-US" sz="2000" i="1"/>
              <a:t>Attestation Form - Attachment J</a:t>
            </a:r>
            <a:endParaRPr sz="2000" i="1"/>
          </a:p>
          <a:p>
            <a:pPr marL="0" lvl="0" indent="0" algn="l" rtl="0">
              <a:lnSpc>
                <a:spcPct val="100000"/>
              </a:lnSpc>
              <a:spcBef>
                <a:spcPts val="0"/>
              </a:spcBef>
              <a:spcAft>
                <a:spcPts val="0"/>
              </a:spcAft>
              <a:buNone/>
            </a:pPr>
            <a:r>
              <a:rPr lang="en-US" sz="2000" i="1"/>
              <a:t>Buy Indiana - RFP Section 2.6.2 and IEI - Attachment C</a:t>
            </a:r>
            <a:endParaRPr sz="2000" i="1"/>
          </a:p>
          <a:p>
            <a:pPr marL="0" lvl="0" indent="0" algn="l" rtl="0">
              <a:lnSpc>
                <a:spcPct val="100000"/>
              </a:lnSpc>
              <a:spcBef>
                <a:spcPts val="0"/>
              </a:spcBef>
              <a:spcAft>
                <a:spcPts val="0"/>
              </a:spcAft>
              <a:buNone/>
            </a:pPr>
            <a:r>
              <a:rPr lang="en-US" sz="2000" i="1"/>
              <a:t>Business Proposal - Attachment E</a:t>
            </a:r>
            <a:endParaRPr sz="2000" i="1"/>
          </a:p>
          <a:p>
            <a:pPr marL="0" lvl="0" indent="0" algn="l" rtl="0">
              <a:lnSpc>
                <a:spcPct val="100000"/>
              </a:lnSpc>
              <a:spcBef>
                <a:spcPts val="0"/>
              </a:spcBef>
              <a:spcAft>
                <a:spcPts val="0"/>
              </a:spcAft>
              <a:buNone/>
            </a:pPr>
            <a:r>
              <a:rPr lang="en-US" sz="2000" i="1"/>
              <a:t>Technical Proposal - Attachment F</a:t>
            </a:r>
            <a:endParaRPr sz="2000" i="1"/>
          </a:p>
          <a:p>
            <a:pPr marL="0" lvl="0" indent="0" algn="l" rtl="0">
              <a:lnSpc>
                <a:spcPct val="100000"/>
              </a:lnSpc>
              <a:spcBef>
                <a:spcPts val="0"/>
              </a:spcBef>
              <a:spcAft>
                <a:spcPts val="0"/>
              </a:spcAft>
              <a:buNone/>
            </a:pPr>
            <a:r>
              <a:rPr lang="en-US" sz="2000" i="1"/>
              <a:t>Minimum Requirements - Attachment F1</a:t>
            </a:r>
            <a:endParaRPr sz="2000" i="1"/>
          </a:p>
          <a:p>
            <a:pPr marL="0" lvl="0" indent="0" algn="l" rtl="0">
              <a:lnSpc>
                <a:spcPct val="100000"/>
              </a:lnSpc>
              <a:spcBef>
                <a:spcPts val="0"/>
              </a:spcBef>
              <a:spcAft>
                <a:spcPts val="0"/>
              </a:spcAft>
              <a:buNone/>
            </a:pPr>
            <a:r>
              <a:rPr lang="en-US" sz="2000" i="1"/>
              <a:t>Cost Proposal Summary Tab - Attachment D</a:t>
            </a:r>
            <a:endParaRPr sz="2000" i="1"/>
          </a:p>
          <a:p>
            <a:pPr marL="0" lvl="0" indent="0" algn="l" rtl="0">
              <a:lnSpc>
                <a:spcPct val="100000"/>
              </a:lnSpc>
              <a:spcBef>
                <a:spcPts val="0"/>
              </a:spcBef>
              <a:spcAft>
                <a:spcPts val="0"/>
              </a:spcAft>
              <a:buNone/>
            </a:pPr>
            <a:r>
              <a:rPr lang="en-US" sz="2000" i="1"/>
              <a:t>Cost Proposal In-Person Tab - Attachment D</a:t>
            </a:r>
            <a:endParaRPr sz="2000" i="1"/>
          </a:p>
          <a:p>
            <a:pPr marL="0" lvl="0" indent="0" algn="l" rtl="0">
              <a:lnSpc>
                <a:spcPct val="100000"/>
              </a:lnSpc>
              <a:spcBef>
                <a:spcPts val="0"/>
              </a:spcBef>
              <a:spcAft>
                <a:spcPts val="0"/>
              </a:spcAft>
              <a:buNone/>
            </a:pPr>
            <a:r>
              <a:rPr lang="en-US" sz="2000" i="1"/>
              <a:t>Cost Proposal Telephonic Tab - Attachment D</a:t>
            </a:r>
            <a:endParaRPr sz="2000" i="1"/>
          </a:p>
        </p:txBody>
      </p:sp>
      <p:cxnSp>
        <p:nvCxnSpPr>
          <p:cNvPr id="259" name="Google Shape;259;g33420cfc464_1_8"/>
          <p:cNvCxnSpPr/>
          <p:nvPr/>
        </p:nvCxnSpPr>
        <p:spPr>
          <a:xfrm>
            <a:off x="1099488" y="3075950"/>
            <a:ext cx="9993000" cy="21900"/>
          </a:xfrm>
          <a:prstGeom prst="straightConnector1">
            <a:avLst/>
          </a:prstGeom>
          <a:noFill/>
          <a:ln w="9525" cap="flat" cmpd="sng">
            <a:solidFill>
              <a:schemeClr val="dk2"/>
            </a:solidFill>
            <a:prstDash val="solid"/>
            <a:round/>
            <a:headEnd type="none" w="med" len="med"/>
            <a:tailEnd type="none" w="med" len="med"/>
          </a:ln>
        </p:spPr>
      </p:cxnSp>
      <p:sp>
        <p:nvSpPr>
          <p:cNvPr id="260" name="Google Shape;260;g33420cfc464_1_8"/>
          <p:cNvSpPr txBox="1">
            <a:spLocks noGrp="1"/>
          </p:cNvSpPr>
          <p:nvPr>
            <p:ph type="body" idx="1"/>
          </p:nvPr>
        </p:nvSpPr>
        <p:spPr>
          <a:xfrm>
            <a:off x="6400698" y="3282696"/>
            <a:ext cx="4691700" cy="2900100"/>
          </a:xfrm>
          <a:prstGeom prst="rect">
            <a:avLst/>
          </a:prstGeom>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US" sz="2000" i="1"/>
              <a:t>Cost Proposal Document Tab - Attachment D</a:t>
            </a:r>
            <a:endParaRPr sz="2000" i="1"/>
          </a:p>
          <a:p>
            <a:pPr marL="0" lvl="0" indent="0" algn="l" rtl="0">
              <a:lnSpc>
                <a:spcPct val="100000"/>
              </a:lnSpc>
              <a:spcBef>
                <a:spcPts val="0"/>
              </a:spcBef>
              <a:spcAft>
                <a:spcPts val="0"/>
              </a:spcAft>
              <a:buNone/>
            </a:pPr>
            <a:r>
              <a:rPr lang="en-US" sz="2000" i="1"/>
              <a:t>Cost Proposal Virtual Tab - Attachment D</a:t>
            </a:r>
            <a:endParaRPr sz="2000" i="1"/>
          </a:p>
          <a:p>
            <a:pPr marL="0" lvl="0" indent="0" algn="l" rtl="0">
              <a:lnSpc>
                <a:spcPct val="100000"/>
              </a:lnSpc>
              <a:spcBef>
                <a:spcPts val="0"/>
              </a:spcBef>
              <a:spcAft>
                <a:spcPts val="0"/>
              </a:spcAft>
              <a:buNone/>
            </a:pPr>
            <a:r>
              <a:rPr lang="en-US" sz="2000" i="1"/>
              <a:t>Cost Proposal Value-Added Offering Tab - Attachment D</a:t>
            </a:r>
            <a:endParaRPr sz="2000" i="1"/>
          </a:p>
          <a:p>
            <a:pPr marL="0" lvl="0" indent="0" algn="l" rtl="0">
              <a:lnSpc>
                <a:spcPct val="100000"/>
              </a:lnSpc>
              <a:spcBef>
                <a:spcPts val="0"/>
              </a:spcBef>
              <a:spcAft>
                <a:spcPts val="0"/>
              </a:spcAft>
              <a:buNone/>
            </a:pPr>
            <a:r>
              <a:rPr lang="en-US" sz="2000" i="1"/>
              <a:t>Confidential Information</a:t>
            </a:r>
            <a:endParaRPr sz="2000" i="1"/>
          </a:p>
          <a:p>
            <a:pPr marL="0" lvl="0" indent="0" algn="l" rtl="0">
              <a:lnSpc>
                <a:spcPct val="100000"/>
              </a:lnSpc>
              <a:spcBef>
                <a:spcPts val="0"/>
              </a:spcBef>
              <a:spcAft>
                <a:spcPts val="0"/>
              </a:spcAft>
              <a:buNone/>
            </a:pPr>
            <a:r>
              <a:rPr lang="en-US" sz="2000" i="1"/>
              <a:t>Evaluation Criteria</a:t>
            </a:r>
            <a:endParaRPr sz="2000" i="1"/>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8"/>
          <p:cNvSpPr txBox="1">
            <a:spLocks noGrp="1"/>
          </p:cNvSpPr>
          <p:nvPr>
            <p:ph type="title"/>
          </p:nvPr>
        </p:nvSpPr>
        <p:spPr>
          <a:xfrm>
            <a:off x="1371600" y="76560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dirty="0"/>
              <a:t>Executive Summary</a:t>
            </a:r>
            <a:endParaRPr sz="4000" dirty="0"/>
          </a:p>
        </p:txBody>
      </p:sp>
      <p:sp>
        <p:nvSpPr>
          <p:cNvPr id="267" name="Google Shape;267;p8"/>
          <p:cNvSpPr txBox="1">
            <a:spLocks noGrp="1"/>
          </p:cNvSpPr>
          <p:nvPr>
            <p:ph type="body" idx="1"/>
          </p:nvPr>
        </p:nvSpPr>
        <p:spPr>
          <a:xfrm>
            <a:off x="1371600" y="1828800"/>
            <a:ext cx="9212094" cy="4041600"/>
          </a:xfrm>
          <a:prstGeom prst="rect">
            <a:avLst/>
          </a:prstGeom>
          <a:noFill/>
          <a:ln>
            <a:noFill/>
          </a:ln>
        </p:spPr>
        <p:txBody>
          <a:bodyPr spcFirstLastPara="1" wrap="square" lIns="91425" tIns="45700" rIns="91425" bIns="45700" anchor="t" anchorCtr="0">
            <a:noAutofit/>
          </a:bodyPr>
          <a:lstStyle/>
          <a:p>
            <a:pPr marL="0" lvl="0" indent="0" algn="l" rtl="0">
              <a:lnSpc>
                <a:spcPct val="94000"/>
              </a:lnSpc>
              <a:spcBef>
                <a:spcPts val="0"/>
              </a:spcBef>
              <a:spcAft>
                <a:spcPts val="0"/>
              </a:spcAft>
              <a:buClr>
                <a:srgbClr val="101D49"/>
              </a:buClr>
              <a:buSzPts val="2000"/>
              <a:buNone/>
            </a:pPr>
            <a:r>
              <a:rPr lang="en-US" sz="1800" dirty="0">
                <a:solidFill>
                  <a:srgbClr val="101D49"/>
                </a:solidFill>
              </a:rPr>
              <a:t>At a minimum, the Respondents’ Executive Summary must address the following (also outlined in Section 2.2 of the RFP):</a:t>
            </a:r>
            <a:endParaRPr sz="1800" dirty="0">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sz="1800" dirty="0">
                <a:solidFill>
                  <a:srgbClr val="101D49"/>
                </a:solidFill>
              </a:rPr>
              <a:t>State understanding and agreement to Section 1 of the RFP.</a:t>
            </a:r>
            <a:endParaRPr sz="1800" dirty="0">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sz="1800" dirty="0">
                <a:solidFill>
                  <a:srgbClr val="101D49"/>
                </a:solidFill>
              </a:rPr>
              <a:t>Summarize ability and desire to supply the required services.</a:t>
            </a:r>
            <a:endParaRPr sz="1800" dirty="0">
              <a:solidFill>
                <a:srgbClr val="101D49"/>
              </a:solidFill>
            </a:endParaRPr>
          </a:p>
          <a:p>
            <a:pPr marL="914377" lvl="1" indent="-371338" algn="l" rtl="0">
              <a:lnSpc>
                <a:spcPct val="94000"/>
              </a:lnSpc>
              <a:spcBef>
                <a:spcPts val="700"/>
              </a:spcBef>
              <a:spcAft>
                <a:spcPts val="0"/>
              </a:spcAft>
              <a:buClr>
                <a:srgbClr val="101D49"/>
              </a:buClr>
              <a:buSzPts val="1800"/>
              <a:buChar char="○"/>
            </a:pPr>
            <a:r>
              <a:rPr lang="en-US" sz="1800" i="0" dirty="0">
                <a:solidFill>
                  <a:srgbClr val="101D49"/>
                </a:solidFill>
              </a:rPr>
              <a:t>Address the Contract terms and Minimum Requirements.</a:t>
            </a:r>
            <a:endParaRPr sz="1800" dirty="0">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sz="1800" dirty="0">
                <a:solidFill>
                  <a:srgbClr val="101D49"/>
                </a:solidFill>
              </a:rPr>
              <a:t>Include address, phone number, and email of primary contact. </a:t>
            </a:r>
            <a:endParaRPr sz="1800" dirty="0">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sz="1800" dirty="0">
                <a:solidFill>
                  <a:srgbClr val="101D49"/>
                </a:solidFill>
              </a:rPr>
              <a:t>State understanding of the respondent notification.</a:t>
            </a:r>
            <a:endParaRPr sz="1800" dirty="0">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sz="1800" dirty="0">
                <a:solidFill>
                  <a:srgbClr val="101D49"/>
                </a:solidFill>
              </a:rPr>
              <a:t>Ensure the Executive Summary is signed by an authorized representative. </a:t>
            </a:r>
            <a:endParaRPr sz="1800" dirty="0">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sz="1800" dirty="0">
                <a:solidFill>
                  <a:srgbClr val="101D49"/>
                </a:solidFill>
              </a:rPr>
              <a:t>List any confidential information and justification.</a:t>
            </a:r>
            <a:endParaRPr sz="1800" dirty="0">
              <a:solidFill>
                <a:srgbClr val="101D49"/>
              </a:solidFill>
            </a:endParaRPr>
          </a:p>
          <a:p>
            <a:pPr marL="0" lvl="0" indent="0" algn="l" rtl="0">
              <a:lnSpc>
                <a:spcPct val="94000"/>
              </a:lnSpc>
              <a:spcBef>
                <a:spcPts val="1200"/>
              </a:spcBef>
              <a:spcAft>
                <a:spcPts val="0"/>
              </a:spcAft>
              <a:buClr>
                <a:srgbClr val="101D49"/>
              </a:buClr>
              <a:buSzPts val="2000"/>
              <a:buNone/>
            </a:pPr>
            <a:r>
              <a:rPr lang="en-US" sz="1800" i="0" dirty="0">
                <a:solidFill>
                  <a:srgbClr val="101D49"/>
                </a:solidFill>
              </a:rPr>
              <a:t>Additional “cover letter” information ma</a:t>
            </a:r>
            <a:r>
              <a:rPr lang="en-US" sz="1800" dirty="0">
                <a:solidFill>
                  <a:srgbClr val="101D49"/>
                </a:solidFill>
              </a:rPr>
              <a:t>y be included </a:t>
            </a:r>
            <a:r>
              <a:rPr lang="en-US" sz="1800" i="0" dirty="0">
                <a:solidFill>
                  <a:srgbClr val="101D49"/>
                </a:solidFill>
              </a:rPr>
              <a:t>within the Executive Summary if desired.</a:t>
            </a:r>
            <a:endParaRPr sz="1800" dirty="0">
              <a:solidFill>
                <a:srgbClr val="101D49"/>
              </a:solidFill>
            </a:endParaRPr>
          </a:p>
          <a:p>
            <a:pPr marL="384038" lvl="0" indent="-257038" algn="l" rtl="0">
              <a:lnSpc>
                <a:spcPct val="94000"/>
              </a:lnSpc>
              <a:spcBef>
                <a:spcPts val="1200"/>
              </a:spcBef>
              <a:spcAft>
                <a:spcPts val="0"/>
              </a:spcAft>
              <a:buClr>
                <a:schemeClr val="dk2"/>
              </a:buClr>
              <a:buSzPts val="2000"/>
              <a:buNone/>
            </a:pPr>
            <a:endParaRPr dirty="0">
              <a:solidFill>
                <a:srgbClr val="101D49"/>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9"/>
          <p:cNvSpPr txBox="1">
            <a:spLocks noGrp="1"/>
          </p:cNvSpPr>
          <p:nvPr>
            <p:ph type="title"/>
          </p:nvPr>
        </p:nvSpPr>
        <p:spPr>
          <a:xfrm>
            <a:off x="1371600" y="765606"/>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dirty="0"/>
              <a:t>Attestation Form – Attachment J</a:t>
            </a:r>
            <a:endParaRPr sz="4000" dirty="0"/>
          </a:p>
        </p:txBody>
      </p:sp>
      <p:sp>
        <p:nvSpPr>
          <p:cNvPr id="274" name="Google Shape;274;p9"/>
          <p:cNvSpPr txBox="1">
            <a:spLocks noGrp="1"/>
          </p:cNvSpPr>
          <p:nvPr>
            <p:ph type="body" idx="1"/>
          </p:nvPr>
        </p:nvSpPr>
        <p:spPr>
          <a:xfrm>
            <a:off x="1371600" y="1828800"/>
            <a:ext cx="8852170" cy="3860400"/>
          </a:xfrm>
          <a:prstGeom prst="rect">
            <a:avLst/>
          </a:prstGeom>
          <a:noFill/>
          <a:ln>
            <a:noFill/>
          </a:ln>
        </p:spPr>
        <p:txBody>
          <a:bodyPr spcFirstLastPara="1" wrap="square" lIns="91425" tIns="45700" rIns="91425" bIns="45700" anchor="t" anchorCtr="0">
            <a:noAutofit/>
          </a:bodyPr>
          <a:lstStyle/>
          <a:p>
            <a:pPr marL="383540" lvl="0" indent="-307340" algn="l" rtl="0">
              <a:lnSpc>
                <a:spcPct val="94000"/>
              </a:lnSpc>
              <a:spcBef>
                <a:spcPts val="0"/>
              </a:spcBef>
              <a:spcAft>
                <a:spcPts val="0"/>
              </a:spcAft>
              <a:buClr>
                <a:srgbClr val="101D49"/>
              </a:buClr>
              <a:buSzPts val="1800"/>
              <a:buChar char="●"/>
            </a:pPr>
            <a:r>
              <a:rPr lang="en-US" sz="2400" dirty="0">
                <a:solidFill>
                  <a:srgbClr val="101D49"/>
                </a:solidFill>
              </a:rPr>
              <a:t>Respondents must complete and return the Attestation Form (</a:t>
            </a:r>
            <a:r>
              <a:rPr lang="en-US" sz="2400" b="1" dirty="0">
                <a:solidFill>
                  <a:srgbClr val="101D49"/>
                </a:solidFill>
              </a:rPr>
              <a:t>Attachment J</a:t>
            </a:r>
            <a:r>
              <a:rPr lang="en-US" sz="2400" dirty="0">
                <a:solidFill>
                  <a:srgbClr val="101D49"/>
                </a:solidFill>
              </a:rPr>
              <a:t>) with their proposal. </a:t>
            </a:r>
            <a:endParaRPr sz="2400" dirty="0">
              <a:solidFill>
                <a:srgbClr val="101D49"/>
              </a:solidFill>
            </a:endParaRPr>
          </a:p>
          <a:p>
            <a:pPr marL="913764" lvl="1" indent="-345439" algn="l" rtl="0">
              <a:lnSpc>
                <a:spcPct val="94000"/>
              </a:lnSpc>
              <a:spcBef>
                <a:spcPts val="700"/>
              </a:spcBef>
              <a:spcAft>
                <a:spcPts val="0"/>
              </a:spcAft>
              <a:buClr>
                <a:srgbClr val="101D49"/>
              </a:buClr>
              <a:buSzPts val="1800"/>
              <a:buChar char="○"/>
            </a:pPr>
            <a:r>
              <a:rPr lang="en-US" sz="2400" i="0" dirty="0">
                <a:solidFill>
                  <a:srgbClr val="101D49"/>
                </a:solidFill>
              </a:rPr>
              <a:t>Mandatory Submission and Requirements</a:t>
            </a:r>
            <a:endParaRPr sz="2400" dirty="0">
              <a:solidFill>
                <a:srgbClr val="101D49"/>
              </a:solidFill>
            </a:endParaRPr>
          </a:p>
          <a:p>
            <a:pPr marL="913764" lvl="1" indent="-345439" algn="l" rtl="0">
              <a:lnSpc>
                <a:spcPct val="94000"/>
              </a:lnSpc>
              <a:spcBef>
                <a:spcPts val="700"/>
              </a:spcBef>
              <a:spcAft>
                <a:spcPts val="0"/>
              </a:spcAft>
              <a:buClr>
                <a:srgbClr val="101D49"/>
              </a:buClr>
              <a:buSzPts val="1800"/>
              <a:buChar char="○"/>
            </a:pPr>
            <a:r>
              <a:rPr lang="en-US" sz="2400" i="0" dirty="0">
                <a:solidFill>
                  <a:srgbClr val="101D49"/>
                </a:solidFill>
              </a:rPr>
              <a:t>Confirm Mutual Understanding and Submission</a:t>
            </a:r>
            <a:endParaRPr sz="2400" dirty="0">
              <a:solidFill>
                <a:srgbClr val="101D49"/>
              </a:solidFill>
            </a:endParaRPr>
          </a:p>
          <a:p>
            <a:pPr marL="913764" lvl="1" indent="-345439" algn="l" rtl="0">
              <a:lnSpc>
                <a:spcPct val="94000"/>
              </a:lnSpc>
              <a:spcBef>
                <a:spcPts val="700"/>
              </a:spcBef>
              <a:spcAft>
                <a:spcPts val="0"/>
              </a:spcAft>
              <a:buClr>
                <a:srgbClr val="101D49"/>
              </a:buClr>
              <a:buSzPts val="1800"/>
              <a:buChar char="○"/>
            </a:pPr>
            <a:r>
              <a:rPr lang="en-US" sz="2400" i="0" dirty="0">
                <a:solidFill>
                  <a:srgbClr val="101D49"/>
                </a:solidFill>
              </a:rPr>
              <a:t>Claim Clarification (Buy Indiana)</a:t>
            </a:r>
            <a:endParaRPr sz="2400" dirty="0">
              <a:solidFill>
                <a:srgbClr val="101D49"/>
              </a:solidFill>
            </a:endParaRPr>
          </a:p>
          <a:p>
            <a:pPr marL="913764" lvl="1" indent="-345439" algn="l" rtl="0">
              <a:lnSpc>
                <a:spcPct val="94000"/>
              </a:lnSpc>
              <a:spcBef>
                <a:spcPts val="700"/>
              </a:spcBef>
              <a:spcAft>
                <a:spcPts val="0"/>
              </a:spcAft>
              <a:buClr>
                <a:srgbClr val="101D49"/>
              </a:buClr>
              <a:buSzPts val="1800"/>
              <a:buChar char="○"/>
            </a:pPr>
            <a:r>
              <a:rPr lang="en-US" sz="2400" i="0" dirty="0">
                <a:solidFill>
                  <a:srgbClr val="101D49"/>
                </a:solidFill>
              </a:rPr>
              <a:t>Confidential / Redacted File Information</a:t>
            </a:r>
            <a:endParaRPr sz="2400" dirty="0">
              <a:solidFill>
                <a:srgbClr val="101D49"/>
              </a:solidFill>
            </a:endParaRPr>
          </a:p>
          <a:p>
            <a:pPr marL="913764" lvl="1" indent="-345439" algn="l" rtl="0">
              <a:lnSpc>
                <a:spcPct val="94000"/>
              </a:lnSpc>
              <a:spcBef>
                <a:spcPts val="700"/>
              </a:spcBef>
              <a:spcAft>
                <a:spcPts val="0"/>
              </a:spcAft>
              <a:buClr>
                <a:srgbClr val="101D49"/>
              </a:buClr>
              <a:buSzPts val="1800"/>
              <a:buChar char="○"/>
            </a:pPr>
            <a:r>
              <a:rPr lang="en-US" sz="2400" i="0" dirty="0">
                <a:solidFill>
                  <a:srgbClr val="101D49"/>
                </a:solidFill>
                <a:latin typeface="Calibri"/>
                <a:ea typeface="Calibri"/>
                <a:cs typeface="Calibri"/>
                <a:sym typeface="Calibri"/>
              </a:rPr>
              <a:t>Subcontractors per RFP Section 2.6.</a:t>
            </a:r>
            <a:r>
              <a:rPr lang="en-US" sz="2400" i="0" dirty="0">
                <a:solidFill>
                  <a:srgbClr val="101D49"/>
                </a:solidFill>
              </a:rPr>
              <a:t>3</a:t>
            </a:r>
            <a:endParaRPr sz="2400" dirty="0">
              <a:solidFill>
                <a:srgbClr val="101D49"/>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10"/>
          <p:cNvSpPr txBox="1">
            <a:spLocks noGrp="1"/>
          </p:cNvSpPr>
          <p:nvPr>
            <p:ph type="title"/>
          </p:nvPr>
        </p:nvSpPr>
        <p:spPr>
          <a:xfrm>
            <a:off x="1371600" y="76560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3000" dirty="0"/>
              <a:t>Buy Indiana – </a:t>
            </a:r>
            <a:r>
              <a:rPr lang="en-US" sz="4000" dirty="0"/>
              <a:t>RFP</a:t>
            </a:r>
            <a:r>
              <a:rPr lang="en-US" sz="3000" dirty="0"/>
              <a:t> Section 2.6.2 &amp; IEI – Attachment C</a:t>
            </a:r>
            <a:endParaRPr sz="3000" dirty="0"/>
          </a:p>
        </p:txBody>
      </p:sp>
      <p:sp>
        <p:nvSpPr>
          <p:cNvPr id="281" name="Google Shape;281;p10"/>
          <p:cNvSpPr txBox="1">
            <a:spLocks noGrp="1"/>
          </p:cNvSpPr>
          <p:nvPr>
            <p:ph type="body" idx="1"/>
          </p:nvPr>
        </p:nvSpPr>
        <p:spPr>
          <a:xfrm>
            <a:off x="1371600" y="1828800"/>
            <a:ext cx="9601200" cy="2900100"/>
          </a:xfrm>
          <a:prstGeom prst="rect">
            <a:avLst/>
          </a:prstGeom>
          <a:noFill/>
          <a:ln>
            <a:noFill/>
          </a:ln>
        </p:spPr>
        <p:txBody>
          <a:bodyPr spcFirstLastPara="1" wrap="square" lIns="91425" tIns="45700" rIns="91425" bIns="45700" anchor="t" anchorCtr="0">
            <a:noAutofit/>
          </a:bodyPr>
          <a:lstStyle/>
          <a:p>
            <a:pPr marL="384038" lvl="0" indent="-371338" algn="l" rtl="0">
              <a:lnSpc>
                <a:spcPct val="94000"/>
              </a:lnSpc>
              <a:spcBef>
                <a:spcPts val="0"/>
              </a:spcBef>
              <a:spcAft>
                <a:spcPts val="0"/>
              </a:spcAft>
              <a:buClr>
                <a:srgbClr val="101D49"/>
              </a:buClr>
              <a:buSzPts val="1800"/>
              <a:buChar char="●"/>
            </a:pPr>
            <a:r>
              <a:rPr lang="en-US" sz="1800" b="1" dirty="0">
                <a:solidFill>
                  <a:srgbClr val="101D49"/>
                </a:solidFill>
              </a:rPr>
              <a:t>Buy Indiana, RFP Main Document (Section 2.6.2)</a:t>
            </a:r>
            <a:endParaRPr sz="1800" dirty="0">
              <a:solidFill>
                <a:srgbClr val="101D49"/>
              </a:solidFill>
            </a:endParaRPr>
          </a:p>
          <a:p>
            <a:pPr marL="914377" lvl="1" indent="-371338" algn="l" rtl="0">
              <a:lnSpc>
                <a:spcPct val="94000"/>
              </a:lnSpc>
              <a:spcBef>
                <a:spcPts val="700"/>
              </a:spcBef>
              <a:spcAft>
                <a:spcPts val="0"/>
              </a:spcAft>
              <a:buClr>
                <a:srgbClr val="101D49"/>
              </a:buClr>
              <a:buSzPts val="1800"/>
              <a:buChar char="○"/>
            </a:pPr>
            <a:r>
              <a:rPr lang="en-US" sz="1800" i="0" dirty="0">
                <a:solidFill>
                  <a:srgbClr val="101D49"/>
                </a:solidFill>
              </a:rPr>
              <a:t>Respondent’s Buy Indiana status shall be finalized by proposal due date.</a:t>
            </a:r>
            <a:endParaRPr sz="1800" dirty="0"/>
          </a:p>
          <a:p>
            <a:pPr marL="914377" lvl="1" indent="-371338" algn="l" rtl="0">
              <a:lnSpc>
                <a:spcPct val="94000"/>
              </a:lnSpc>
              <a:spcBef>
                <a:spcPts val="700"/>
              </a:spcBef>
              <a:spcAft>
                <a:spcPts val="0"/>
              </a:spcAft>
              <a:buClr>
                <a:srgbClr val="101D49"/>
              </a:buClr>
              <a:buSzPts val="1800"/>
              <a:buChar char="○"/>
            </a:pPr>
            <a:r>
              <a:rPr lang="en-US" sz="1800" i="0" dirty="0">
                <a:solidFill>
                  <a:srgbClr val="101D49"/>
                </a:solidFill>
              </a:rPr>
              <a:t>Five (5) definitions, details provided in the RFP Section 2.6.2.</a:t>
            </a:r>
            <a:endParaRPr sz="1800" dirty="0">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sz="1800" b="1" dirty="0">
                <a:solidFill>
                  <a:srgbClr val="101D49"/>
                </a:solidFill>
              </a:rPr>
              <a:t>Indiana Economic Impact, Attachment C</a:t>
            </a:r>
            <a:endParaRPr sz="1800" dirty="0"/>
          </a:p>
          <a:p>
            <a:pPr marL="914377" lvl="1" indent="-371338" algn="l" rtl="0">
              <a:lnSpc>
                <a:spcPct val="94000"/>
              </a:lnSpc>
              <a:spcBef>
                <a:spcPts val="700"/>
              </a:spcBef>
              <a:spcAft>
                <a:spcPts val="0"/>
              </a:spcAft>
              <a:buClr>
                <a:srgbClr val="101D49"/>
              </a:buClr>
              <a:buSzPts val="1800"/>
              <a:buChar char="○"/>
            </a:pPr>
            <a:r>
              <a:rPr lang="en-US" sz="1800" i="0" dirty="0">
                <a:solidFill>
                  <a:srgbClr val="101D49"/>
                </a:solidFill>
              </a:rPr>
              <a:t>Respondents must submit this completed attachment, </a:t>
            </a:r>
            <a:r>
              <a:rPr lang="en-US" sz="1800" b="1" i="0" dirty="0">
                <a:solidFill>
                  <a:srgbClr val="101D49"/>
                </a:solidFill>
              </a:rPr>
              <a:t>but it will not be used for evaluation purposes. </a:t>
            </a:r>
            <a:endParaRPr sz="1800" dirty="0"/>
          </a:p>
          <a:p>
            <a:pPr marL="914377" lvl="1" indent="-371338" algn="l" rtl="0">
              <a:lnSpc>
                <a:spcPct val="94000"/>
              </a:lnSpc>
              <a:spcBef>
                <a:spcPts val="700"/>
              </a:spcBef>
              <a:spcAft>
                <a:spcPts val="0"/>
              </a:spcAft>
              <a:buClr>
                <a:srgbClr val="101D49"/>
              </a:buClr>
              <a:buSzPts val="1800"/>
              <a:buChar char="○"/>
            </a:pPr>
            <a:r>
              <a:rPr lang="en-US" sz="1800" i="0" dirty="0">
                <a:solidFill>
                  <a:srgbClr val="101D49"/>
                </a:solidFill>
              </a:rPr>
              <a:t>Definitions of FTE (Full-Time Equivalent).</a:t>
            </a:r>
            <a:endParaRPr sz="1800" dirty="0"/>
          </a:p>
          <a:p>
            <a:pPr marL="914377" lvl="1" indent="-371338" algn="l" rtl="0">
              <a:lnSpc>
                <a:spcPct val="94000"/>
              </a:lnSpc>
              <a:spcBef>
                <a:spcPts val="700"/>
              </a:spcBef>
              <a:spcAft>
                <a:spcPts val="0"/>
              </a:spcAft>
              <a:buClr>
                <a:srgbClr val="101D49"/>
              </a:buClr>
              <a:buSzPts val="1800"/>
              <a:buChar char="○"/>
            </a:pPr>
            <a:r>
              <a:rPr lang="en-US" sz="1800" i="0" dirty="0">
                <a:solidFill>
                  <a:srgbClr val="101D49"/>
                </a:solidFill>
              </a:rPr>
              <a:t>Example:  If a Respondent has five (5) full time employees, is bidding on its 5</a:t>
            </a:r>
            <a:r>
              <a:rPr lang="en-US" sz="1800" i="0" baseline="30000" dirty="0">
                <a:solidFill>
                  <a:srgbClr val="101D49"/>
                </a:solidFill>
              </a:rPr>
              <a:t>th</a:t>
            </a:r>
            <a:r>
              <a:rPr lang="en-US" sz="1800" i="0" dirty="0">
                <a:solidFill>
                  <a:srgbClr val="101D49"/>
                </a:solidFill>
              </a:rPr>
              <a:t> contract, and all contracts get an equal amount of commitment from the employees, then each employee commits 20% of his/her time to the new contract:</a:t>
            </a:r>
            <a:endParaRPr sz="1800" dirty="0"/>
          </a:p>
          <a:p>
            <a:pPr marL="1371566" lvl="2" indent="-371338" algn="l" rtl="0">
              <a:lnSpc>
                <a:spcPct val="94000"/>
              </a:lnSpc>
              <a:spcBef>
                <a:spcPts val="700"/>
              </a:spcBef>
              <a:spcAft>
                <a:spcPts val="0"/>
              </a:spcAft>
              <a:buClr>
                <a:srgbClr val="101D49"/>
              </a:buClr>
              <a:buSzPts val="1800"/>
              <a:buChar char="■"/>
            </a:pPr>
            <a:r>
              <a:rPr lang="en-US" dirty="0">
                <a:solidFill>
                  <a:srgbClr val="101D49"/>
                </a:solidFill>
              </a:rPr>
              <a:t>0.2 x 5 employees – 1 FTE</a:t>
            </a:r>
            <a:endParaR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11"/>
          <p:cNvSpPr txBox="1">
            <a:spLocks noGrp="1"/>
          </p:cNvSpPr>
          <p:nvPr>
            <p:ph type="title"/>
          </p:nvPr>
        </p:nvSpPr>
        <p:spPr>
          <a:xfrm>
            <a:off x="1371600" y="76560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dirty="0"/>
              <a:t>Business Proposal – Attachment E</a:t>
            </a:r>
            <a:endParaRPr sz="4000" dirty="0"/>
          </a:p>
        </p:txBody>
      </p:sp>
      <p:sp>
        <p:nvSpPr>
          <p:cNvPr id="288" name="Google Shape;288;p11"/>
          <p:cNvSpPr txBox="1">
            <a:spLocks noGrp="1"/>
          </p:cNvSpPr>
          <p:nvPr>
            <p:ph type="body" idx="1"/>
          </p:nvPr>
        </p:nvSpPr>
        <p:spPr>
          <a:xfrm>
            <a:off x="1371600" y="1828800"/>
            <a:ext cx="9428400" cy="4592400"/>
          </a:xfrm>
          <a:prstGeom prst="rect">
            <a:avLst/>
          </a:prstGeom>
          <a:noFill/>
          <a:ln>
            <a:noFill/>
          </a:ln>
        </p:spPr>
        <p:txBody>
          <a:bodyPr spcFirstLastPara="1" wrap="square" lIns="91425" tIns="45700" rIns="91425" bIns="45700" anchor="t" anchorCtr="0">
            <a:normAutofit/>
          </a:bodyPr>
          <a:lstStyle/>
          <a:p>
            <a:pPr marL="384038" lvl="0" indent="-371338" algn="l" rtl="0">
              <a:lnSpc>
                <a:spcPct val="70000"/>
              </a:lnSpc>
              <a:spcBef>
                <a:spcPts val="0"/>
              </a:spcBef>
              <a:spcAft>
                <a:spcPts val="0"/>
              </a:spcAft>
              <a:buClr>
                <a:srgbClr val="101D49"/>
              </a:buClr>
              <a:buSzPts val="1800"/>
              <a:buChar char="●"/>
            </a:pPr>
            <a:r>
              <a:rPr lang="en-US" b="1" dirty="0">
                <a:solidFill>
                  <a:srgbClr val="101D49"/>
                </a:solidFill>
              </a:rPr>
              <a:t>Company Financial Information (Section 2.3.4)</a:t>
            </a:r>
            <a:endParaRPr dirty="0"/>
          </a:p>
          <a:p>
            <a:pPr marL="914377" lvl="1" indent="-371338" algn="l" rtl="0">
              <a:lnSpc>
                <a:spcPct val="84000"/>
              </a:lnSpc>
              <a:spcBef>
                <a:spcPts val="800"/>
              </a:spcBef>
              <a:spcAft>
                <a:spcPts val="0"/>
              </a:spcAft>
              <a:buClr>
                <a:srgbClr val="101D49"/>
              </a:buClr>
              <a:buSzPts val="1800"/>
              <a:buChar char="○"/>
            </a:pPr>
            <a:r>
              <a:rPr lang="en-US" i="0" dirty="0">
                <a:solidFill>
                  <a:srgbClr val="101D49"/>
                </a:solidFill>
              </a:rPr>
              <a:t>Respondents must provide documents to demonstrate financial stability including, for example, the most recent Dunn &amp; Bradstreet Business Report (preferred) or audited financial statements for the two (2) most recently completed fiscal years. If neither of these can be provided, Respondents must explain why and include an income statement and balance sheet for each of the two (2) most recently completed fiscal years. </a:t>
            </a:r>
            <a:endParaRPr dirty="0"/>
          </a:p>
          <a:p>
            <a:pPr marL="914377" lvl="1" indent="-371338" algn="l" rtl="0">
              <a:lnSpc>
                <a:spcPct val="84000"/>
              </a:lnSpc>
              <a:spcBef>
                <a:spcPts val="800"/>
              </a:spcBef>
              <a:spcAft>
                <a:spcPts val="0"/>
              </a:spcAft>
              <a:buClr>
                <a:srgbClr val="101D49"/>
              </a:buClr>
              <a:buSzPts val="1800"/>
              <a:buChar char="○"/>
            </a:pPr>
            <a:r>
              <a:rPr lang="en-US" i="0" dirty="0">
                <a:solidFill>
                  <a:srgbClr val="101D49"/>
                </a:solidFill>
              </a:rPr>
              <a:t>If the documents are from a parent or holding company, Respondents must explain the business relationship between the entities and demonstrate the financial stability of the entity which is directly responding to this RFP. </a:t>
            </a:r>
            <a:endParaRPr dirty="0"/>
          </a:p>
          <a:p>
            <a:pPr marL="384038" lvl="0" indent="-371338" algn="l" rtl="0">
              <a:lnSpc>
                <a:spcPct val="70000"/>
              </a:lnSpc>
              <a:spcBef>
                <a:spcPts val="1600"/>
              </a:spcBef>
              <a:spcAft>
                <a:spcPts val="0"/>
              </a:spcAft>
              <a:buClr>
                <a:srgbClr val="101D49"/>
              </a:buClr>
              <a:buSzPts val="1800"/>
              <a:buChar char="●"/>
            </a:pPr>
            <a:r>
              <a:rPr lang="en-US" b="1" dirty="0">
                <a:solidFill>
                  <a:srgbClr val="101D49"/>
                </a:solidFill>
              </a:rPr>
              <a:t>Contract Terms (Section 2.3.6)</a:t>
            </a:r>
            <a:endParaRPr dirty="0"/>
          </a:p>
          <a:p>
            <a:pPr marL="914377" lvl="1" indent="-371338" algn="l" rtl="0">
              <a:lnSpc>
                <a:spcPct val="84000"/>
              </a:lnSpc>
              <a:spcBef>
                <a:spcPts val="800"/>
              </a:spcBef>
              <a:spcAft>
                <a:spcPts val="0"/>
              </a:spcAft>
              <a:buClr>
                <a:srgbClr val="101D49"/>
              </a:buClr>
              <a:buSzPts val="1800"/>
              <a:buChar char="○"/>
            </a:pPr>
            <a:r>
              <a:rPr lang="en-US" i="0" dirty="0">
                <a:solidFill>
                  <a:srgbClr val="101D49"/>
                </a:solidFill>
              </a:rPr>
              <a:t>Respondents should review sample State contract and note exceptions to State non-mandatory clauses in Business Proposal and Executive Summary. Mandatory clauses are non-negotiable.</a:t>
            </a:r>
            <a:endParaRPr i="0" dirty="0">
              <a:solidFill>
                <a:schemeClr val="dk1"/>
              </a:solidFill>
            </a:endParaRPr>
          </a:p>
          <a:p>
            <a:pPr marL="384038" lvl="0" indent="-269738" algn="l" rtl="0">
              <a:lnSpc>
                <a:spcPct val="84000"/>
              </a:lnSpc>
              <a:spcBef>
                <a:spcPts val="1200"/>
              </a:spcBef>
              <a:spcAft>
                <a:spcPts val="0"/>
              </a:spcAft>
              <a:buClr>
                <a:schemeClr val="dk2"/>
              </a:buClr>
              <a:buSzPts val="1800"/>
              <a:buNone/>
            </a:pPr>
            <a:endParaRPr sz="1800" dirty="0">
              <a:solidFill>
                <a:schemeClr val="dk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p12"/>
          <p:cNvSpPr txBox="1">
            <a:spLocks noGrp="1"/>
          </p:cNvSpPr>
          <p:nvPr>
            <p:ph type="title"/>
          </p:nvPr>
        </p:nvSpPr>
        <p:spPr>
          <a:xfrm>
            <a:off x="1371600" y="76560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4000" dirty="0"/>
              <a:t>Business Proposal – Attachment E</a:t>
            </a:r>
            <a:endParaRPr sz="4000" dirty="0"/>
          </a:p>
        </p:txBody>
      </p:sp>
      <p:sp>
        <p:nvSpPr>
          <p:cNvPr id="295" name="Google Shape;295;p12"/>
          <p:cNvSpPr txBox="1">
            <a:spLocks noGrp="1"/>
          </p:cNvSpPr>
          <p:nvPr>
            <p:ph type="body" idx="1"/>
          </p:nvPr>
        </p:nvSpPr>
        <p:spPr>
          <a:xfrm>
            <a:off x="1371600" y="1828800"/>
            <a:ext cx="9428400" cy="4592400"/>
          </a:xfrm>
          <a:prstGeom prst="rect">
            <a:avLst/>
          </a:prstGeom>
          <a:noFill/>
          <a:ln>
            <a:noFill/>
          </a:ln>
        </p:spPr>
        <p:txBody>
          <a:bodyPr spcFirstLastPara="1" wrap="square" lIns="91425" tIns="45700" rIns="91425" bIns="45700" anchor="t" anchorCtr="0">
            <a:noAutofit/>
          </a:bodyPr>
          <a:lstStyle/>
          <a:p>
            <a:pPr marL="384038" lvl="0" indent="-339588" algn="l" rtl="0">
              <a:lnSpc>
                <a:spcPct val="94000"/>
              </a:lnSpc>
              <a:spcBef>
                <a:spcPts val="0"/>
              </a:spcBef>
              <a:spcAft>
                <a:spcPts val="0"/>
              </a:spcAft>
              <a:buClr>
                <a:srgbClr val="101D49"/>
              </a:buClr>
              <a:buSzPts val="1800"/>
              <a:buChar char="●"/>
            </a:pPr>
            <a:r>
              <a:rPr lang="en-US" sz="2400" b="1" dirty="0">
                <a:solidFill>
                  <a:srgbClr val="101D49"/>
                </a:solidFill>
              </a:rPr>
              <a:t>References (Section 2.3.7)</a:t>
            </a:r>
            <a:endParaRPr sz="2400" dirty="0">
              <a:solidFill>
                <a:srgbClr val="101D49"/>
              </a:solidFill>
            </a:endParaRPr>
          </a:p>
          <a:p>
            <a:pPr marL="914377" lvl="1" indent="-371338" algn="l" rtl="0">
              <a:lnSpc>
                <a:spcPct val="94000"/>
              </a:lnSpc>
              <a:spcBef>
                <a:spcPts val="800"/>
              </a:spcBef>
              <a:spcAft>
                <a:spcPts val="0"/>
              </a:spcAft>
              <a:buClr>
                <a:srgbClr val="101D49"/>
              </a:buClr>
              <a:buSzPts val="1800"/>
              <a:buChar char="○"/>
            </a:pPr>
            <a:r>
              <a:rPr lang="en-US" sz="2400" i="0" dirty="0">
                <a:solidFill>
                  <a:srgbClr val="101D49"/>
                </a:solidFill>
              </a:rPr>
              <a:t>Respondents must have at least three (3) references who:</a:t>
            </a:r>
            <a:endParaRPr sz="2400" dirty="0"/>
          </a:p>
          <a:p>
            <a:pPr marL="1371566" lvl="2" indent="-371338" algn="l" rtl="0">
              <a:lnSpc>
                <a:spcPct val="94000"/>
              </a:lnSpc>
              <a:spcBef>
                <a:spcPts val="800"/>
              </a:spcBef>
              <a:spcAft>
                <a:spcPts val="0"/>
              </a:spcAft>
              <a:buClr>
                <a:srgbClr val="101D49"/>
              </a:buClr>
              <a:buSzPts val="1800"/>
              <a:buChar char="■"/>
            </a:pPr>
            <a:r>
              <a:rPr lang="en-US" sz="2400" dirty="0">
                <a:solidFill>
                  <a:srgbClr val="101D49"/>
                </a:solidFill>
              </a:rPr>
              <a:t>C</a:t>
            </a:r>
            <a:r>
              <a:rPr lang="en-US" sz="2400" i="0" dirty="0">
                <a:solidFill>
                  <a:srgbClr val="101D49"/>
                </a:solidFill>
              </a:rPr>
              <a:t>an speak to the Respondent’s experience in providing products and/or services that are the same, or similar, to those products and/or services requested in this solicitation.</a:t>
            </a:r>
            <a:endParaRPr sz="2400" dirty="0"/>
          </a:p>
          <a:p>
            <a:pPr marL="1371566" lvl="2" indent="-371338" algn="l" rtl="0">
              <a:lnSpc>
                <a:spcPct val="94000"/>
              </a:lnSpc>
              <a:spcBef>
                <a:spcPts val="800"/>
              </a:spcBef>
              <a:spcAft>
                <a:spcPts val="0"/>
              </a:spcAft>
              <a:buClr>
                <a:srgbClr val="101D49"/>
              </a:buClr>
              <a:buSzPts val="1800"/>
              <a:buChar char="■"/>
            </a:pPr>
            <a:r>
              <a:rPr lang="en-US" sz="2400" i="0" dirty="0">
                <a:solidFill>
                  <a:srgbClr val="101D49"/>
                </a:solidFill>
              </a:rPr>
              <a:t>Can speak to the Respondent’s performance on contracts of similar scope for government clients</a:t>
            </a:r>
            <a:r>
              <a:rPr lang="en-US" sz="2400" dirty="0">
                <a:solidFill>
                  <a:srgbClr val="101D49"/>
                </a:solidFill>
              </a:rPr>
              <a:t>.</a:t>
            </a:r>
            <a:endParaRPr sz="2400" dirty="0"/>
          </a:p>
          <a:p>
            <a:pPr marL="1371566" lvl="2" indent="-371338" algn="l" rtl="0">
              <a:lnSpc>
                <a:spcPct val="94000"/>
              </a:lnSpc>
              <a:spcBef>
                <a:spcPts val="800"/>
              </a:spcBef>
              <a:spcAft>
                <a:spcPts val="0"/>
              </a:spcAft>
              <a:buClr>
                <a:srgbClr val="101D49"/>
              </a:buClr>
              <a:buSzPts val="1800"/>
              <a:buChar char="■"/>
            </a:pPr>
            <a:r>
              <a:rPr lang="en-US" sz="2400" i="0" dirty="0">
                <a:solidFill>
                  <a:srgbClr val="101D49"/>
                </a:solidFill>
              </a:rPr>
              <a:t>Are not the State of Indiana or any of its agencies</a:t>
            </a:r>
            <a:r>
              <a:rPr lang="en-US" sz="2400" dirty="0">
                <a:solidFill>
                  <a:srgbClr val="101D49"/>
                </a:solidFill>
              </a:rPr>
              <a:t>.</a:t>
            </a:r>
            <a:endParaRPr sz="2400" dirty="0"/>
          </a:p>
          <a:p>
            <a:pPr marL="0" lvl="0" indent="0" algn="l" rtl="0">
              <a:lnSpc>
                <a:spcPct val="94000"/>
              </a:lnSpc>
              <a:spcBef>
                <a:spcPts val="800"/>
              </a:spcBef>
              <a:spcAft>
                <a:spcPts val="0"/>
              </a:spcAft>
              <a:buClr>
                <a:schemeClr val="dk2"/>
              </a:buClr>
              <a:buSzPts val="1550"/>
              <a:buNone/>
            </a:pPr>
            <a:endParaRPr sz="1800" i="0" dirty="0">
              <a:solidFill>
                <a:srgbClr val="101D49"/>
              </a:solidFill>
            </a:endParaRPr>
          </a:p>
          <a:p>
            <a:pPr marL="914377" lvl="1" indent="-285613" algn="l" rtl="0">
              <a:lnSpc>
                <a:spcPct val="94000"/>
              </a:lnSpc>
              <a:spcBef>
                <a:spcPts val="800"/>
              </a:spcBef>
              <a:spcAft>
                <a:spcPts val="0"/>
              </a:spcAft>
              <a:buClr>
                <a:schemeClr val="dk2"/>
              </a:buClr>
              <a:buSzPts val="1550"/>
              <a:buNone/>
            </a:pPr>
            <a:endParaRPr sz="1800" i="0" dirty="0">
              <a:solidFill>
                <a:srgbClr val="101D49"/>
              </a:solidFill>
            </a:endParaRPr>
          </a:p>
          <a:p>
            <a:pPr marL="914377" lvl="1" indent="-285613" algn="l" rtl="0">
              <a:lnSpc>
                <a:spcPct val="94000"/>
              </a:lnSpc>
              <a:spcBef>
                <a:spcPts val="800"/>
              </a:spcBef>
              <a:spcAft>
                <a:spcPts val="0"/>
              </a:spcAft>
              <a:buClr>
                <a:schemeClr val="dk2"/>
              </a:buClr>
              <a:buSzPts val="1550"/>
              <a:buNone/>
            </a:pPr>
            <a:endParaRPr sz="1800" i="0" dirty="0">
              <a:solidFill>
                <a:srgbClr val="101D49"/>
              </a:solidFill>
            </a:endParaRPr>
          </a:p>
          <a:p>
            <a:pPr marL="914377" lvl="1" indent="-285613" algn="l" rtl="0">
              <a:lnSpc>
                <a:spcPct val="94000"/>
              </a:lnSpc>
              <a:spcBef>
                <a:spcPts val="800"/>
              </a:spcBef>
              <a:spcAft>
                <a:spcPts val="0"/>
              </a:spcAft>
              <a:buClr>
                <a:schemeClr val="dk2"/>
              </a:buClr>
              <a:buSzPts val="1550"/>
              <a:buNone/>
            </a:pPr>
            <a:endParaRPr sz="1800" i="0" dirty="0">
              <a:solidFill>
                <a:srgbClr val="101D49"/>
              </a:solidFill>
            </a:endParaRPr>
          </a:p>
          <a:p>
            <a:pPr marL="914377" lvl="1" indent="-285613" algn="l" rtl="0">
              <a:lnSpc>
                <a:spcPct val="94000"/>
              </a:lnSpc>
              <a:spcBef>
                <a:spcPts val="800"/>
              </a:spcBef>
              <a:spcAft>
                <a:spcPts val="0"/>
              </a:spcAft>
              <a:buClr>
                <a:schemeClr val="dk2"/>
              </a:buClr>
              <a:buSzPts val="1550"/>
              <a:buNone/>
            </a:pPr>
            <a:endParaRPr sz="1800" i="0" dirty="0">
              <a:solidFill>
                <a:srgbClr val="101D49"/>
              </a:solidFill>
            </a:endParaRPr>
          </a:p>
          <a:p>
            <a:pPr marL="384038" lvl="0" indent="-285613" algn="l" rtl="0">
              <a:lnSpc>
                <a:spcPct val="94000"/>
              </a:lnSpc>
              <a:spcBef>
                <a:spcPts val="1200"/>
              </a:spcBef>
              <a:spcAft>
                <a:spcPts val="0"/>
              </a:spcAft>
              <a:buClr>
                <a:schemeClr val="dk2"/>
              </a:buClr>
              <a:buSzPts val="1550"/>
              <a:buNone/>
            </a:pPr>
            <a:endParaRPr sz="1800" dirty="0">
              <a:solidFill>
                <a:srgbClr val="101D49"/>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13"/>
          <p:cNvSpPr txBox="1">
            <a:spLocks noGrp="1"/>
          </p:cNvSpPr>
          <p:nvPr>
            <p:ph type="title"/>
          </p:nvPr>
        </p:nvSpPr>
        <p:spPr>
          <a:xfrm>
            <a:off x="1371600" y="759027"/>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dirty="0"/>
              <a:t>Technical Proposal – Attachment F</a:t>
            </a:r>
            <a:endParaRPr sz="4000" dirty="0"/>
          </a:p>
        </p:txBody>
      </p:sp>
      <p:sp>
        <p:nvSpPr>
          <p:cNvPr id="302" name="Google Shape;302;p13"/>
          <p:cNvSpPr txBox="1">
            <a:spLocks noGrp="1"/>
          </p:cNvSpPr>
          <p:nvPr>
            <p:ph type="body" idx="1"/>
          </p:nvPr>
        </p:nvSpPr>
        <p:spPr>
          <a:xfrm>
            <a:off x="1371600" y="1828800"/>
            <a:ext cx="9123600" cy="4038600"/>
          </a:xfrm>
          <a:prstGeom prst="rect">
            <a:avLst/>
          </a:prstGeom>
          <a:noFill/>
          <a:ln>
            <a:noFill/>
          </a:ln>
        </p:spPr>
        <p:txBody>
          <a:bodyPr spcFirstLastPara="1" wrap="square" lIns="91425" tIns="45700" rIns="91425" bIns="45700" anchor="t" anchorCtr="0">
            <a:normAutofit/>
          </a:bodyPr>
          <a:lstStyle/>
          <a:p>
            <a:pPr marL="384038" lvl="0" indent="-339588" algn="l" rtl="0">
              <a:lnSpc>
                <a:spcPct val="94000"/>
              </a:lnSpc>
              <a:spcBef>
                <a:spcPts val="0"/>
              </a:spcBef>
              <a:spcAft>
                <a:spcPts val="0"/>
              </a:spcAft>
              <a:buClr>
                <a:srgbClr val="101D49"/>
              </a:buClr>
              <a:buSzPts val="1800"/>
              <a:buChar char="●"/>
            </a:pPr>
            <a:r>
              <a:rPr lang="en-US" sz="2400" dirty="0">
                <a:solidFill>
                  <a:srgbClr val="101D49"/>
                </a:solidFill>
              </a:rPr>
              <a:t>Respondents must address all questions and components of </a:t>
            </a:r>
            <a:r>
              <a:rPr lang="en-US" sz="2400" b="1" dirty="0">
                <a:solidFill>
                  <a:srgbClr val="101D49"/>
                </a:solidFill>
              </a:rPr>
              <a:t>Attachment F.</a:t>
            </a:r>
            <a:r>
              <a:rPr lang="en-US" sz="2400" dirty="0">
                <a:solidFill>
                  <a:srgbClr val="101D49"/>
                </a:solidFill>
              </a:rPr>
              <a:t> </a:t>
            </a:r>
            <a:endParaRPr sz="2400" dirty="0"/>
          </a:p>
          <a:p>
            <a:pPr marL="384038" lvl="0" indent="-339588" algn="l" rtl="0">
              <a:lnSpc>
                <a:spcPct val="94000"/>
              </a:lnSpc>
              <a:spcBef>
                <a:spcPts val="1200"/>
              </a:spcBef>
              <a:spcAft>
                <a:spcPts val="0"/>
              </a:spcAft>
              <a:buClr>
                <a:srgbClr val="101D49"/>
              </a:buClr>
              <a:buSzPts val="1800"/>
              <a:buChar char="●"/>
            </a:pPr>
            <a:r>
              <a:rPr lang="en-US" sz="2400" i="0" dirty="0">
                <a:solidFill>
                  <a:srgbClr val="101D49"/>
                </a:solidFill>
              </a:rPr>
              <a:t>Responses to each component and section should fully address all requirements of the relevant section of the Scope of Work (</a:t>
            </a:r>
            <a:r>
              <a:rPr lang="en-US" sz="2400" b="1" dirty="0">
                <a:solidFill>
                  <a:srgbClr val="101D49"/>
                </a:solidFill>
              </a:rPr>
              <a:t>Attachment K</a:t>
            </a:r>
            <a:r>
              <a:rPr lang="en-US" sz="2400" i="0" dirty="0">
                <a:solidFill>
                  <a:srgbClr val="101D49"/>
                </a:solidFill>
              </a:rPr>
              <a:t>). </a:t>
            </a:r>
            <a:endParaRPr sz="2400" dirty="0"/>
          </a:p>
          <a:p>
            <a:pPr marL="384038" lvl="0" indent="-339588" algn="l" rtl="0">
              <a:lnSpc>
                <a:spcPct val="94000"/>
              </a:lnSpc>
              <a:spcBef>
                <a:spcPts val="1200"/>
              </a:spcBef>
              <a:spcAft>
                <a:spcPts val="0"/>
              </a:spcAft>
              <a:buClr>
                <a:srgbClr val="101D49"/>
              </a:buClr>
              <a:buSzPts val="1800"/>
              <a:buChar char="●"/>
            </a:pPr>
            <a:r>
              <a:rPr lang="en-US" sz="2400" dirty="0">
                <a:solidFill>
                  <a:srgbClr val="101D49"/>
                </a:solidFill>
              </a:rPr>
              <a:t>Where appropriate, supporting documentation (e.g. diagrams, certificates, graphics, or other exhibits) may be submitted as an attachment and referenced within the relevant answer field.</a:t>
            </a:r>
            <a:endParaRPr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14"/>
          <p:cNvSpPr txBox="1">
            <a:spLocks noGrp="1"/>
          </p:cNvSpPr>
          <p:nvPr>
            <p:ph type="title"/>
          </p:nvPr>
        </p:nvSpPr>
        <p:spPr>
          <a:xfrm>
            <a:off x="1371600" y="731712"/>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dirty="0"/>
              <a:t>Minimum Requirements – Attachment F1</a:t>
            </a:r>
            <a:endParaRPr sz="4000" dirty="0"/>
          </a:p>
        </p:txBody>
      </p:sp>
      <p:sp>
        <p:nvSpPr>
          <p:cNvPr id="308" name="Google Shape;308;p14"/>
          <p:cNvSpPr txBox="1">
            <a:spLocks noGrp="1"/>
          </p:cNvSpPr>
          <p:nvPr>
            <p:ph type="body" idx="1"/>
          </p:nvPr>
        </p:nvSpPr>
        <p:spPr>
          <a:xfrm>
            <a:off x="1371600" y="1847088"/>
            <a:ext cx="8852170" cy="3697678"/>
          </a:xfrm>
          <a:prstGeom prst="rect">
            <a:avLst/>
          </a:prstGeom>
          <a:noFill/>
          <a:ln>
            <a:noFill/>
          </a:ln>
        </p:spPr>
        <p:txBody>
          <a:bodyPr spcFirstLastPara="1" wrap="square" lIns="91425" tIns="45700" rIns="91425" bIns="45700" anchor="t" anchorCtr="0">
            <a:noAutofit/>
          </a:bodyPr>
          <a:lstStyle/>
          <a:p>
            <a:pPr marL="384038" lvl="0" indent="-339588" algn="l" rtl="0">
              <a:lnSpc>
                <a:spcPct val="84000"/>
              </a:lnSpc>
              <a:spcBef>
                <a:spcPts val="0"/>
              </a:spcBef>
              <a:spcAft>
                <a:spcPts val="0"/>
              </a:spcAft>
              <a:buClr>
                <a:srgbClr val="101D49"/>
              </a:buClr>
              <a:buSzPts val="1800"/>
              <a:buChar char="●"/>
            </a:pPr>
            <a:r>
              <a:rPr lang="en-US" sz="2400" dirty="0">
                <a:solidFill>
                  <a:srgbClr val="101D49"/>
                </a:solidFill>
              </a:rPr>
              <a:t>Respondents must state their ability and willingness to meet all Minimum Requirements in both their Executive Summary and Attachment F1.</a:t>
            </a:r>
            <a:endParaRPr sz="2400" dirty="0"/>
          </a:p>
          <a:p>
            <a:pPr marL="384038" lvl="0" indent="-339588" algn="l" rtl="0">
              <a:lnSpc>
                <a:spcPct val="84000"/>
              </a:lnSpc>
              <a:spcBef>
                <a:spcPts val="1200"/>
              </a:spcBef>
              <a:spcAft>
                <a:spcPts val="0"/>
              </a:spcAft>
              <a:buClr>
                <a:srgbClr val="101D49"/>
              </a:buClr>
              <a:buSzPts val="1800"/>
              <a:buChar char="●"/>
            </a:pPr>
            <a:r>
              <a:rPr lang="en-US" sz="2400" dirty="0">
                <a:solidFill>
                  <a:srgbClr val="101D49"/>
                </a:solidFill>
              </a:rPr>
              <a:t>If a Respondent is unable to respond “Yes” to all Minimum Requirements but believes they have an alternative solution, they must provide the alternative solution with an explanation.</a:t>
            </a:r>
            <a:endParaRPr sz="2400" dirty="0"/>
          </a:p>
          <a:p>
            <a:pPr marL="914377" lvl="1" indent="-371338" algn="l" rtl="0">
              <a:lnSpc>
                <a:spcPct val="84000"/>
              </a:lnSpc>
              <a:spcBef>
                <a:spcPts val="700"/>
              </a:spcBef>
              <a:spcAft>
                <a:spcPts val="0"/>
              </a:spcAft>
              <a:buClr>
                <a:srgbClr val="101D49"/>
              </a:buClr>
              <a:buSzPts val="1800"/>
              <a:buChar char="○"/>
            </a:pPr>
            <a:r>
              <a:rPr lang="en-US" sz="2400" dirty="0">
                <a:solidFill>
                  <a:srgbClr val="101D49"/>
                </a:solidFill>
              </a:rPr>
              <a:t>Alternatives will be reviewed and considered by the State as to whether they are satisfactory.</a:t>
            </a:r>
            <a:endParaRPr sz="2400" dirty="0"/>
          </a:p>
          <a:p>
            <a:pPr marL="384038" lvl="0" indent="-339588" algn="l" rtl="0">
              <a:lnSpc>
                <a:spcPct val="84000"/>
              </a:lnSpc>
              <a:spcBef>
                <a:spcPts val="1200"/>
              </a:spcBef>
              <a:spcAft>
                <a:spcPts val="0"/>
              </a:spcAft>
              <a:buClr>
                <a:srgbClr val="101D49"/>
              </a:buClr>
              <a:buSzPts val="1800"/>
              <a:buChar char="●"/>
            </a:pPr>
            <a:r>
              <a:rPr lang="en-US" sz="2400" dirty="0">
                <a:solidFill>
                  <a:srgbClr val="101D49"/>
                </a:solidFill>
              </a:rPr>
              <a:t>Failure to satisfy Minimum Requirements will be considered grounds for disqualification from further consideration. </a:t>
            </a:r>
            <a:endParaRPr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g2d909ee81e5_0_54"/>
          <p:cNvSpPr txBox="1">
            <a:spLocks noGrp="1"/>
          </p:cNvSpPr>
          <p:nvPr>
            <p:ph type="title"/>
          </p:nvPr>
        </p:nvSpPr>
        <p:spPr>
          <a:xfrm>
            <a:off x="1371600" y="761591"/>
            <a:ext cx="96012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dirty="0"/>
              <a:t>Cost Proposal Summary Tab – Attachment D</a:t>
            </a:r>
            <a:endParaRPr sz="4000" dirty="0"/>
          </a:p>
        </p:txBody>
      </p:sp>
      <p:sp>
        <p:nvSpPr>
          <p:cNvPr id="315" name="Google Shape;315;g2d909ee81e5_0_54"/>
          <p:cNvSpPr txBox="1">
            <a:spLocks noGrp="1"/>
          </p:cNvSpPr>
          <p:nvPr>
            <p:ph type="body" idx="1"/>
          </p:nvPr>
        </p:nvSpPr>
        <p:spPr>
          <a:xfrm>
            <a:off x="1371600" y="1847088"/>
            <a:ext cx="9601200" cy="18771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700" dirty="0">
                <a:solidFill>
                  <a:srgbClr val="101D49"/>
                </a:solidFill>
              </a:rPr>
              <a:t>Please complete the template provided for the Cost Proposal by populating ONLY the yellow shaded cells. Cells shaded in blue will populate automatically. Cost proposals will be evaluated based upon the proven ability of the Respondent to satisfy the requirements of the solicitation in a cost-effective manner.</a:t>
            </a:r>
            <a:endParaRPr sz="1700" dirty="0">
              <a:solidFill>
                <a:srgbClr val="101D49"/>
              </a:solidFill>
            </a:endParaRPr>
          </a:p>
          <a:p>
            <a:pPr marL="457200" lvl="0" indent="-336550" algn="l" rtl="0">
              <a:spcBef>
                <a:spcPts val="1200"/>
              </a:spcBef>
              <a:spcAft>
                <a:spcPts val="0"/>
              </a:spcAft>
              <a:buClr>
                <a:schemeClr val="dk1"/>
              </a:buClr>
              <a:buSzPts val="1700"/>
              <a:buChar char="●"/>
            </a:pPr>
            <a:r>
              <a:rPr lang="en-US" sz="1700" dirty="0">
                <a:solidFill>
                  <a:srgbClr val="FF0000"/>
                </a:solidFill>
              </a:rPr>
              <a:t>For the Summary tab, total proposed cost for In-Person (Cell C10), Telephonic (Cell C12), Virtual (Cell C14), and Document (Cell C16) will be auto populated. </a:t>
            </a:r>
            <a:endParaRPr sz="1700" dirty="0">
              <a:solidFill>
                <a:srgbClr val="FF0000"/>
              </a:solidFill>
            </a:endParaRPr>
          </a:p>
          <a:p>
            <a:pPr marL="457200" lvl="0" indent="-336550" algn="l" rtl="0">
              <a:spcBef>
                <a:spcPts val="0"/>
              </a:spcBef>
              <a:spcAft>
                <a:spcPts val="0"/>
              </a:spcAft>
              <a:buClr>
                <a:schemeClr val="dk1"/>
              </a:buClr>
              <a:buSzPts val="1700"/>
              <a:buChar char="●"/>
            </a:pPr>
            <a:r>
              <a:rPr lang="en-US" sz="1700" dirty="0">
                <a:solidFill>
                  <a:srgbClr val="0000FF"/>
                </a:solidFill>
              </a:rPr>
              <a:t>For the Summary tab, list “Yes” or “No” in Cells F10-13 to list the service categories your company is including as part of your proposal.</a:t>
            </a:r>
            <a:endParaRPr sz="1700" dirty="0">
              <a:solidFill>
                <a:srgbClr val="0000FF"/>
              </a:solidFill>
            </a:endParaRPr>
          </a:p>
          <a:p>
            <a:pPr marL="0" lvl="0" indent="0" algn="l" rtl="0">
              <a:spcBef>
                <a:spcPts val="1200"/>
              </a:spcBef>
              <a:spcAft>
                <a:spcPts val="0"/>
              </a:spcAft>
              <a:buNone/>
            </a:pPr>
            <a:r>
              <a:rPr lang="en-US" sz="1700" dirty="0">
                <a:solidFill>
                  <a:srgbClr val="101D49"/>
                </a:solidFill>
              </a:rPr>
              <a:t>The screenshot below represents an abbreviated version of this tab. Please refer to Att. D for a complete version of the tab.</a:t>
            </a:r>
            <a:endParaRPr sz="1700" dirty="0">
              <a:solidFill>
                <a:srgbClr val="101D49"/>
              </a:solidFill>
            </a:endParaRPr>
          </a:p>
        </p:txBody>
      </p:sp>
      <p:graphicFrame>
        <p:nvGraphicFramePr>
          <p:cNvPr id="316" name="Google Shape;316;g2d909ee81e5_0_54"/>
          <p:cNvGraphicFramePr/>
          <p:nvPr/>
        </p:nvGraphicFramePr>
        <p:xfrm>
          <a:off x="1776413" y="4464275"/>
          <a:ext cx="8639175" cy="1981050"/>
        </p:xfrm>
        <a:graphic>
          <a:graphicData uri="http://schemas.openxmlformats.org/drawingml/2006/table">
            <a:tbl>
              <a:tblPr>
                <a:noFill/>
                <a:tableStyleId>{247451A7-F40B-4638-9BFC-84D85300B416}</a:tableStyleId>
              </a:tblPr>
              <a:tblGrid>
                <a:gridCol w="2409825">
                  <a:extLst>
                    <a:ext uri="{9D8B030D-6E8A-4147-A177-3AD203B41FA5}">
                      <a16:colId xmlns:a16="http://schemas.microsoft.com/office/drawing/2014/main" val="20000"/>
                    </a:ext>
                  </a:extLst>
                </a:gridCol>
                <a:gridCol w="1590675">
                  <a:extLst>
                    <a:ext uri="{9D8B030D-6E8A-4147-A177-3AD203B41FA5}">
                      <a16:colId xmlns:a16="http://schemas.microsoft.com/office/drawing/2014/main" val="20001"/>
                    </a:ext>
                  </a:extLst>
                </a:gridCol>
                <a:gridCol w="1504950">
                  <a:extLst>
                    <a:ext uri="{9D8B030D-6E8A-4147-A177-3AD203B41FA5}">
                      <a16:colId xmlns:a16="http://schemas.microsoft.com/office/drawing/2014/main" val="20002"/>
                    </a:ext>
                  </a:extLst>
                </a:gridCol>
                <a:gridCol w="1504950">
                  <a:extLst>
                    <a:ext uri="{9D8B030D-6E8A-4147-A177-3AD203B41FA5}">
                      <a16:colId xmlns:a16="http://schemas.microsoft.com/office/drawing/2014/main" val="20003"/>
                    </a:ext>
                  </a:extLst>
                </a:gridCol>
                <a:gridCol w="1628775">
                  <a:extLst>
                    <a:ext uri="{9D8B030D-6E8A-4147-A177-3AD203B41FA5}">
                      <a16:colId xmlns:a16="http://schemas.microsoft.com/office/drawing/2014/main" val="20004"/>
                    </a:ext>
                  </a:extLst>
                </a:gridCol>
              </a:tblGrid>
              <a:tr h="332150">
                <a:tc>
                  <a:txBody>
                    <a:bodyPr/>
                    <a:lstStyle/>
                    <a:p>
                      <a:pPr marL="0" lvl="0" indent="0" algn="ctr" rtl="0">
                        <a:lnSpc>
                          <a:spcPct val="115000"/>
                        </a:lnSpc>
                        <a:spcBef>
                          <a:spcPts val="0"/>
                        </a:spcBef>
                        <a:spcAft>
                          <a:spcPts val="0"/>
                        </a:spcAft>
                        <a:buNone/>
                      </a:pPr>
                      <a:r>
                        <a:rPr lang="en-US" sz="1100" b="1">
                          <a:latin typeface="Calibri"/>
                          <a:ea typeface="Calibri"/>
                          <a:cs typeface="Calibri"/>
                          <a:sym typeface="Calibri"/>
                        </a:rPr>
                        <a:t>Category</a:t>
                      </a:r>
                      <a:endParaRPr sz="11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16:0:0"/>
                      </a:ext>
                    </a:extLst>
                  </a:tcPr>
                </a:tc>
                <a:tc>
                  <a:txBody>
                    <a:bodyPr/>
                    <a:lstStyle/>
                    <a:p>
                      <a:pPr marL="0" lvl="0" indent="0" algn="ctr" rtl="0">
                        <a:lnSpc>
                          <a:spcPct val="115000"/>
                        </a:lnSpc>
                        <a:spcBef>
                          <a:spcPts val="0"/>
                        </a:spcBef>
                        <a:spcAft>
                          <a:spcPts val="0"/>
                        </a:spcAft>
                        <a:buNone/>
                      </a:pPr>
                      <a:r>
                        <a:rPr lang="en-US" sz="1100" b="1">
                          <a:latin typeface="Calibri"/>
                          <a:ea typeface="Calibri"/>
                          <a:cs typeface="Calibri"/>
                          <a:sym typeface="Calibri"/>
                        </a:rPr>
                        <a:t>Total Proposed Cost</a:t>
                      </a:r>
                      <a:endParaRPr sz="11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9050" cap="flat" cmpd="sng">
                      <a:solidFill>
                        <a:srgbClr val="FF0000"/>
                      </a:solidFill>
                      <a:prstDash val="solid"/>
                      <a:round/>
                      <a:headEnd type="none" w="sm" len="sm"/>
                      <a:tailEnd type="none" w="sm" len="sm"/>
                    </a:lnB>
                    <a:solidFill>
                      <a:srgbClr val="D9D9D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16:0:1"/>
                      </a:ext>
                    </a:extLst>
                  </a:tcPr>
                </a:tc>
                <a:tc>
                  <a:txBody>
                    <a:bodyPr/>
                    <a:lstStyle/>
                    <a:p>
                      <a:pPr marL="0" lvl="0" indent="0" algn="l" rtl="0">
                        <a:spcBef>
                          <a:spcPts val="0"/>
                        </a:spcBef>
                        <a:spcAft>
                          <a:spcPts val="0"/>
                        </a:spcAft>
                        <a:buNone/>
                      </a:pPr>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16:0:2"/>
                      </a:ext>
                    </a:extLst>
                  </a:tcPr>
                </a:tc>
                <a:tc>
                  <a:txBody>
                    <a:bodyPr/>
                    <a:lstStyle/>
                    <a:p>
                      <a:pPr marL="0" lvl="0" indent="0" algn="ctr" rtl="0">
                        <a:lnSpc>
                          <a:spcPct val="115000"/>
                        </a:lnSpc>
                        <a:spcBef>
                          <a:spcPts val="0"/>
                        </a:spcBef>
                        <a:spcAft>
                          <a:spcPts val="0"/>
                        </a:spcAft>
                        <a:buNone/>
                      </a:pPr>
                      <a:r>
                        <a:rPr lang="en-US" sz="1100" b="1">
                          <a:latin typeface="Calibri"/>
                          <a:ea typeface="Calibri"/>
                          <a:cs typeface="Calibri"/>
                          <a:sym typeface="Calibri"/>
                        </a:rPr>
                        <a:t>Category</a:t>
                      </a:r>
                      <a:endParaRPr sz="11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16:0:3"/>
                      </a:ext>
                    </a:extLst>
                  </a:tcPr>
                </a:tc>
                <a:tc>
                  <a:txBody>
                    <a:bodyPr/>
                    <a:lstStyle/>
                    <a:p>
                      <a:pPr marL="0" lvl="0" indent="0" algn="ctr" rtl="0">
                        <a:lnSpc>
                          <a:spcPct val="115000"/>
                        </a:lnSpc>
                        <a:spcBef>
                          <a:spcPts val="0"/>
                        </a:spcBef>
                        <a:spcAft>
                          <a:spcPts val="0"/>
                        </a:spcAft>
                        <a:buNone/>
                      </a:pPr>
                      <a:r>
                        <a:rPr lang="en-US" sz="1100" b="1">
                          <a:latin typeface="Calibri"/>
                          <a:ea typeface="Calibri"/>
                          <a:cs typeface="Calibri"/>
                          <a:sym typeface="Calibri"/>
                        </a:rPr>
                        <a:t>Included in Proposal?</a:t>
                      </a:r>
                      <a:endParaRPr sz="11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9050" cap="flat" cmpd="sng">
                      <a:solidFill>
                        <a:srgbClr val="0000FF"/>
                      </a:solidFill>
                      <a:prstDash val="solid"/>
                      <a:round/>
                      <a:headEnd type="none" w="sm" len="sm"/>
                      <a:tailEnd type="none" w="sm" len="sm"/>
                    </a:lnB>
                    <a:solidFill>
                      <a:srgbClr val="D9D9D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16:0:4"/>
                      </a:ext>
                    </a:extLst>
                  </a:tcPr>
                </a:tc>
                <a:extLst>
                  <a:ext uri="{0D108BD9-81ED-4DB2-BD59-A6C34878D82A}">
                    <a16:rowId xmlns:a16="http://schemas.microsoft.com/office/drawing/2014/main" val="10000"/>
                  </a:ext>
                </a:extLst>
              </a:tr>
              <a:tr h="332150">
                <a:tc>
                  <a:txBody>
                    <a:bodyPr/>
                    <a:lstStyle/>
                    <a:p>
                      <a:pPr marL="0" lvl="0" indent="0" algn="l" rtl="0">
                        <a:lnSpc>
                          <a:spcPct val="115000"/>
                        </a:lnSpc>
                        <a:spcBef>
                          <a:spcPts val="0"/>
                        </a:spcBef>
                        <a:spcAft>
                          <a:spcPts val="0"/>
                        </a:spcAft>
                        <a:buNone/>
                      </a:pPr>
                      <a:r>
                        <a:rPr lang="en-US" sz="1100" b="1">
                          <a:latin typeface="Calibri"/>
                          <a:ea typeface="Calibri"/>
                          <a:cs typeface="Calibri"/>
                          <a:sym typeface="Calibri"/>
                        </a:rPr>
                        <a:t>In-Person (Four Year Proposed Cost)</a:t>
                      </a:r>
                      <a:endParaRPr sz="11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19050" cap="flat" cmpd="sng">
                      <a:solidFill>
                        <a:srgbClr val="FF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16:1:0"/>
                      </a:ext>
                    </a:extLst>
                  </a:tcPr>
                </a:tc>
                <a:tc>
                  <a:txBody>
                    <a:bodyPr/>
                    <a:lstStyle/>
                    <a:p>
                      <a:pPr marL="0" lvl="0" indent="0" algn="l" rtl="0">
                        <a:spcBef>
                          <a:spcPts val="0"/>
                        </a:spcBef>
                        <a:spcAft>
                          <a:spcPts val="0"/>
                        </a:spcAft>
                        <a:buNone/>
                      </a:pPr>
                      <a:endParaRPr/>
                    </a:p>
                  </a:txBody>
                  <a:tcPr marL="28575" marR="28575" marT="91425" marB="91425" anchor="b">
                    <a:lnL w="19050" cap="flat" cmpd="sng">
                      <a:solidFill>
                        <a:srgbClr val="FF0000"/>
                      </a:solidFill>
                      <a:prstDash val="solid"/>
                      <a:round/>
                      <a:headEnd type="none" w="sm" len="sm"/>
                      <a:tailEnd type="none" w="sm" len="sm"/>
                    </a:lnL>
                    <a:lnR w="19050" cap="flat" cmpd="sng">
                      <a:solidFill>
                        <a:srgbClr val="FF0000"/>
                      </a:solidFill>
                      <a:prstDash val="solid"/>
                      <a:round/>
                      <a:headEnd type="none" w="sm" len="sm"/>
                      <a:tailEnd type="none" w="sm" len="sm"/>
                    </a:lnR>
                    <a:lnT w="19050" cap="flat" cmpd="sng">
                      <a:solidFill>
                        <a:srgbClr val="FF0000"/>
                      </a:solidFill>
                      <a:prstDash val="solid"/>
                      <a:round/>
                      <a:headEnd type="none" w="sm" len="sm"/>
                      <a:tailEnd type="none" w="sm" len="sm"/>
                    </a:lnT>
                    <a:lnB w="19050" cap="flat" cmpd="sng">
                      <a:solidFill>
                        <a:srgbClr val="FF0000"/>
                      </a:solidFill>
                      <a:prstDash val="solid"/>
                      <a:round/>
                      <a:headEnd type="none" w="sm" len="sm"/>
                      <a:tailEnd type="none" w="sm" len="sm"/>
                    </a:lnB>
                    <a:solidFill>
                      <a:srgbClr val="CFE2F3"/>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16:1:1"/>
                      </a:ext>
                    </a:extLst>
                  </a:tcPr>
                </a:tc>
                <a:tc>
                  <a:txBody>
                    <a:bodyPr/>
                    <a:lstStyle/>
                    <a:p>
                      <a:pPr marL="0" lvl="0" indent="0" algn="l" rtl="0">
                        <a:spcBef>
                          <a:spcPts val="0"/>
                        </a:spcBef>
                        <a:spcAft>
                          <a:spcPts val="0"/>
                        </a:spcAft>
                        <a:buNone/>
                      </a:pPr>
                      <a:endParaRPr/>
                    </a:p>
                  </a:txBody>
                  <a:tcPr marL="28575" marR="28575" marT="91425" marB="91425" anchor="b">
                    <a:lnL w="19050" cap="flat" cmpd="sng">
                      <a:solidFill>
                        <a:srgbClr val="FF0000"/>
                      </a:solidFill>
                      <a:prstDash val="solid"/>
                      <a:round/>
                      <a:headEnd type="none" w="sm" len="sm"/>
                      <a:tailEnd type="none" w="sm" len="sm"/>
                    </a:lnL>
                    <a:lnR w="9525" cap="flat" cmpd="sng">
                      <a:solidFill>
                        <a:srgbClr val="000000"/>
                      </a:solidFill>
                      <a:prstDash val="solid"/>
                      <a:round/>
                      <a:headEnd type="none" w="sm" len="sm"/>
                      <a:tailEnd type="none" w="sm" len="sm"/>
                    </a:lnR>
                    <a:lnB w="9525" cap="flat" cmpd="sng">
                      <a:solidFill>
                        <a:srgbClr val="000000">
                          <a:alpha val="0"/>
                        </a:srgbClr>
                      </a:solidFill>
                      <a:prstDash val="solid"/>
                      <a:round/>
                      <a:headEnd type="none" w="sm" len="sm"/>
                      <a:tailEnd type="none" w="sm" len="sm"/>
                    </a:lnB>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16:1:2"/>
                      </a:ext>
                    </a:extLst>
                  </a:tcPr>
                </a:tc>
                <a:tc>
                  <a:txBody>
                    <a:bodyPr/>
                    <a:lstStyle/>
                    <a:p>
                      <a:pPr marL="0" lvl="0" indent="0" algn="l" rtl="0">
                        <a:lnSpc>
                          <a:spcPct val="115000"/>
                        </a:lnSpc>
                        <a:spcBef>
                          <a:spcPts val="0"/>
                        </a:spcBef>
                        <a:spcAft>
                          <a:spcPts val="0"/>
                        </a:spcAft>
                        <a:buNone/>
                      </a:pPr>
                      <a:r>
                        <a:rPr lang="en-US" sz="1100" b="1">
                          <a:latin typeface="Calibri"/>
                          <a:ea typeface="Calibri"/>
                          <a:cs typeface="Calibri"/>
                          <a:sym typeface="Calibri"/>
                        </a:rPr>
                        <a:t>In-Person</a:t>
                      </a:r>
                      <a:endParaRPr sz="11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19050" cap="flat" cmpd="sng">
                      <a:solidFill>
                        <a:srgbClr val="0000FF"/>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16:1:3"/>
                      </a:ext>
                    </a:extLst>
                  </a:tcPr>
                </a:tc>
                <a:tc>
                  <a:txBody>
                    <a:bodyPr/>
                    <a:lstStyle/>
                    <a:p>
                      <a:pPr marL="0" lvl="0" indent="0" algn="l" rtl="0">
                        <a:spcBef>
                          <a:spcPts val="0"/>
                        </a:spcBef>
                        <a:spcAft>
                          <a:spcPts val="0"/>
                        </a:spcAft>
                        <a:buNone/>
                      </a:pPr>
                      <a:endParaRPr/>
                    </a:p>
                  </a:txBody>
                  <a:tcPr marL="28575" marR="28575" marT="91425" marB="91425" anchor="b">
                    <a:lnL w="19050" cap="flat" cmpd="sng">
                      <a:solidFill>
                        <a:srgbClr val="0000FF"/>
                      </a:solidFill>
                      <a:prstDash val="solid"/>
                      <a:round/>
                      <a:headEnd type="none" w="sm" len="sm"/>
                      <a:tailEnd type="none" w="sm" len="sm"/>
                    </a:lnL>
                    <a:lnR w="19050" cap="flat" cmpd="sng">
                      <a:solidFill>
                        <a:srgbClr val="0000FF"/>
                      </a:solidFill>
                      <a:prstDash val="solid"/>
                      <a:round/>
                      <a:headEnd type="none" w="sm" len="sm"/>
                      <a:tailEnd type="none" w="sm" len="sm"/>
                    </a:lnR>
                    <a:lnT w="19050" cap="flat" cmpd="sng">
                      <a:solidFill>
                        <a:srgbClr val="0000FF"/>
                      </a:solidFill>
                      <a:prstDash val="solid"/>
                      <a:round/>
                      <a:headEnd type="none" w="sm" len="sm"/>
                      <a:tailEnd type="none" w="sm" len="sm"/>
                    </a:lnT>
                    <a:lnB w="19050" cap="flat" cmpd="sng">
                      <a:solidFill>
                        <a:srgbClr val="0000FF"/>
                      </a:solidFill>
                      <a:prstDash val="solid"/>
                      <a:round/>
                      <a:headEnd type="none" w="sm" len="sm"/>
                      <a:tailEnd type="none" w="sm" len="sm"/>
                    </a:lnB>
                    <a:solidFill>
                      <a:srgbClr val="FFFF9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16:1:4"/>
                      </a:ext>
                    </a:extLst>
                  </a:tcPr>
                </a:tc>
                <a:extLst>
                  <a:ext uri="{0D108BD9-81ED-4DB2-BD59-A6C34878D82A}">
                    <a16:rowId xmlns:a16="http://schemas.microsoft.com/office/drawing/2014/main" val="10001"/>
                  </a:ext>
                </a:extLst>
              </a:tr>
              <a:tr h="332150">
                <a:tc>
                  <a:txBody>
                    <a:bodyPr/>
                    <a:lstStyle/>
                    <a:p>
                      <a:pPr marL="0" lvl="0" indent="0" algn="l" rtl="0">
                        <a:lnSpc>
                          <a:spcPct val="115000"/>
                        </a:lnSpc>
                        <a:spcBef>
                          <a:spcPts val="0"/>
                        </a:spcBef>
                        <a:spcAft>
                          <a:spcPts val="0"/>
                        </a:spcAft>
                        <a:buNone/>
                      </a:pPr>
                      <a:r>
                        <a:rPr lang="en-US" sz="1100" b="1">
                          <a:latin typeface="Calibri"/>
                          <a:ea typeface="Calibri"/>
                          <a:cs typeface="Calibri"/>
                          <a:sym typeface="Calibri"/>
                        </a:rPr>
                        <a:t>Telephonic (Four Year Proposed Cost)</a:t>
                      </a:r>
                      <a:endParaRPr sz="11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19050" cap="flat" cmpd="sng">
                      <a:solidFill>
                        <a:srgbClr val="FF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16:2:0"/>
                      </a:ext>
                    </a:extLst>
                  </a:tcPr>
                </a:tc>
                <a:tc>
                  <a:txBody>
                    <a:bodyPr/>
                    <a:lstStyle/>
                    <a:p>
                      <a:pPr marL="0" lvl="0" indent="0" algn="l" rtl="0">
                        <a:spcBef>
                          <a:spcPts val="0"/>
                        </a:spcBef>
                        <a:spcAft>
                          <a:spcPts val="0"/>
                        </a:spcAft>
                        <a:buNone/>
                      </a:pPr>
                      <a:endParaRPr/>
                    </a:p>
                  </a:txBody>
                  <a:tcPr marL="28575" marR="28575" marT="91425" marB="91425" anchor="b">
                    <a:lnL w="19050" cap="flat" cmpd="sng">
                      <a:solidFill>
                        <a:srgbClr val="FF0000"/>
                      </a:solidFill>
                      <a:prstDash val="solid"/>
                      <a:round/>
                      <a:headEnd type="none" w="sm" len="sm"/>
                      <a:tailEnd type="none" w="sm" len="sm"/>
                    </a:lnL>
                    <a:lnR w="19050" cap="flat" cmpd="sng">
                      <a:solidFill>
                        <a:srgbClr val="FF0000"/>
                      </a:solidFill>
                      <a:prstDash val="solid"/>
                      <a:round/>
                      <a:headEnd type="none" w="sm" len="sm"/>
                      <a:tailEnd type="none" w="sm" len="sm"/>
                    </a:lnR>
                    <a:lnT w="19050" cap="flat" cmpd="sng">
                      <a:solidFill>
                        <a:srgbClr val="FF0000"/>
                      </a:solidFill>
                      <a:prstDash val="solid"/>
                      <a:round/>
                      <a:headEnd type="none" w="sm" len="sm"/>
                      <a:tailEnd type="none" w="sm" len="sm"/>
                    </a:lnT>
                    <a:lnB w="19050" cap="flat" cmpd="sng">
                      <a:solidFill>
                        <a:srgbClr val="FF0000"/>
                      </a:solidFill>
                      <a:prstDash val="solid"/>
                      <a:round/>
                      <a:headEnd type="none" w="sm" len="sm"/>
                      <a:tailEnd type="none" w="sm" len="sm"/>
                    </a:lnB>
                    <a:solidFill>
                      <a:srgbClr val="CFE2F3"/>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16:2:1"/>
                      </a:ext>
                    </a:extLst>
                  </a:tcPr>
                </a:tc>
                <a:tc>
                  <a:txBody>
                    <a:bodyPr/>
                    <a:lstStyle/>
                    <a:p>
                      <a:pPr marL="0" lvl="0" indent="0" algn="l" rtl="0">
                        <a:spcBef>
                          <a:spcPts val="0"/>
                        </a:spcBef>
                        <a:spcAft>
                          <a:spcPts val="0"/>
                        </a:spcAft>
                        <a:buNone/>
                      </a:pPr>
                      <a:endParaRPr/>
                    </a:p>
                  </a:txBody>
                  <a:tcPr marL="28575" marR="28575" marT="91425" marB="91425" anchor="b">
                    <a:lnL w="19050" cap="flat" cmpd="sng">
                      <a:solidFill>
                        <a:srgbClr val="FF0000"/>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FFFF"/>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16:2:2"/>
                      </a:ext>
                    </a:extLst>
                  </a:tcPr>
                </a:tc>
                <a:tc>
                  <a:txBody>
                    <a:bodyPr/>
                    <a:lstStyle/>
                    <a:p>
                      <a:pPr marL="0" lvl="0" indent="0" algn="l" rtl="0">
                        <a:lnSpc>
                          <a:spcPct val="115000"/>
                        </a:lnSpc>
                        <a:spcBef>
                          <a:spcPts val="0"/>
                        </a:spcBef>
                        <a:spcAft>
                          <a:spcPts val="0"/>
                        </a:spcAft>
                        <a:buNone/>
                      </a:pPr>
                      <a:r>
                        <a:rPr lang="en-US" sz="1100" b="1">
                          <a:latin typeface="Calibri"/>
                          <a:ea typeface="Calibri"/>
                          <a:cs typeface="Calibri"/>
                          <a:sym typeface="Calibri"/>
                        </a:rPr>
                        <a:t>Telephonic</a:t>
                      </a:r>
                      <a:endParaRPr sz="1100" b="1">
                        <a:latin typeface="Calibri"/>
                        <a:ea typeface="Calibri"/>
                        <a:cs typeface="Calibri"/>
                        <a:sym typeface="Calibri"/>
                      </a:endParaRPr>
                    </a:p>
                  </a:txBody>
                  <a:tcPr marL="28575" marR="28575" marT="91425" marB="91425" anchor="b">
                    <a:lnL w="9525" cap="flat" cmpd="sng">
                      <a:solidFill>
                        <a:schemeClr val="dk1"/>
                      </a:solidFill>
                      <a:prstDash val="solid"/>
                      <a:round/>
                      <a:headEnd type="none" w="sm" len="sm"/>
                      <a:tailEnd type="none" w="sm" len="sm"/>
                    </a:lnL>
                    <a:lnR w="19050" cap="flat" cmpd="sng">
                      <a:solidFill>
                        <a:srgbClr val="0000FF"/>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16:2:3"/>
                      </a:ext>
                    </a:extLst>
                  </a:tcPr>
                </a:tc>
                <a:tc>
                  <a:txBody>
                    <a:bodyPr/>
                    <a:lstStyle/>
                    <a:p>
                      <a:pPr marL="0" lvl="0" indent="0" algn="l" rtl="0">
                        <a:spcBef>
                          <a:spcPts val="0"/>
                        </a:spcBef>
                        <a:spcAft>
                          <a:spcPts val="0"/>
                        </a:spcAft>
                        <a:buNone/>
                      </a:pPr>
                      <a:endParaRPr/>
                    </a:p>
                  </a:txBody>
                  <a:tcPr marL="28575" marR="28575" marT="91425" marB="91425" anchor="b">
                    <a:lnL w="19050" cap="flat" cmpd="sng">
                      <a:solidFill>
                        <a:srgbClr val="0000FF"/>
                      </a:solidFill>
                      <a:prstDash val="solid"/>
                      <a:round/>
                      <a:headEnd type="none" w="sm" len="sm"/>
                      <a:tailEnd type="none" w="sm" len="sm"/>
                    </a:lnL>
                    <a:lnR w="19050" cap="flat" cmpd="sng">
                      <a:solidFill>
                        <a:srgbClr val="0000FF"/>
                      </a:solidFill>
                      <a:prstDash val="solid"/>
                      <a:round/>
                      <a:headEnd type="none" w="sm" len="sm"/>
                      <a:tailEnd type="none" w="sm" len="sm"/>
                    </a:lnR>
                    <a:lnT w="19050" cap="flat" cmpd="sng">
                      <a:solidFill>
                        <a:srgbClr val="0000FF"/>
                      </a:solidFill>
                      <a:prstDash val="solid"/>
                      <a:round/>
                      <a:headEnd type="none" w="sm" len="sm"/>
                      <a:tailEnd type="none" w="sm" len="sm"/>
                    </a:lnT>
                    <a:lnB w="19050" cap="flat" cmpd="sng">
                      <a:solidFill>
                        <a:srgbClr val="0000FF"/>
                      </a:solidFill>
                      <a:prstDash val="solid"/>
                      <a:round/>
                      <a:headEnd type="none" w="sm" len="sm"/>
                      <a:tailEnd type="none" w="sm" len="sm"/>
                    </a:lnB>
                    <a:solidFill>
                      <a:srgbClr val="FFFF9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16:2:4"/>
                      </a:ext>
                    </a:extLst>
                  </a:tcPr>
                </a:tc>
                <a:extLst>
                  <a:ext uri="{0D108BD9-81ED-4DB2-BD59-A6C34878D82A}">
                    <a16:rowId xmlns:a16="http://schemas.microsoft.com/office/drawing/2014/main" val="10002"/>
                  </a:ext>
                </a:extLst>
              </a:tr>
              <a:tr h="332150">
                <a:tc>
                  <a:txBody>
                    <a:bodyPr/>
                    <a:lstStyle/>
                    <a:p>
                      <a:pPr marL="0" lvl="0" indent="0" algn="l" rtl="0">
                        <a:lnSpc>
                          <a:spcPct val="115000"/>
                        </a:lnSpc>
                        <a:spcBef>
                          <a:spcPts val="0"/>
                        </a:spcBef>
                        <a:spcAft>
                          <a:spcPts val="0"/>
                        </a:spcAft>
                        <a:buNone/>
                      </a:pPr>
                      <a:r>
                        <a:rPr lang="en-US" sz="1100" b="1">
                          <a:latin typeface="Calibri"/>
                          <a:ea typeface="Calibri"/>
                          <a:cs typeface="Calibri"/>
                          <a:sym typeface="Calibri"/>
                        </a:rPr>
                        <a:t>Virtual (Avg. Hourly Rate)</a:t>
                      </a:r>
                      <a:endParaRPr sz="11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19050" cap="flat" cmpd="sng">
                      <a:solidFill>
                        <a:srgbClr val="FF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16:3:0"/>
                      </a:ext>
                    </a:extLst>
                  </a:tcPr>
                </a:tc>
                <a:tc>
                  <a:txBody>
                    <a:bodyPr/>
                    <a:lstStyle/>
                    <a:p>
                      <a:pPr marL="0" lvl="0" indent="0" algn="l" rtl="0">
                        <a:spcBef>
                          <a:spcPts val="0"/>
                        </a:spcBef>
                        <a:spcAft>
                          <a:spcPts val="0"/>
                        </a:spcAft>
                        <a:buNone/>
                      </a:pPr>
                      <a:endParaRPr/>
                    </a:p>
                  </a:txBody>
                  <a:tcPr marL="28575" marR="28575" marT="91425" marB="91425" anchor="b">
                    <a:lnL w="19050" cap="flat" cmpd="sng">
                      <a:solidFill>
                        <a:srgbClr val="FF0000"/>
                      </a:solidFill>
                      <a:prstDash val="solid"/>
                      <a:round/>
                      <a:headEnd type="none" w="sm" len="sm"/>
                      <a:tailEnd type="none" w="sm" len="sm"/>
                    </a:lnL>
                    <a:lnR w="19050" cap="flat" cmpd="sng">
                      <a:solidFill>
                        <a:srgbClr val="FF0000"/>
                      </a:solidFill>
                      <a:prstDash val="solid"/>
                      <a:round/>
                      <a:headEnd type="none" w="sm" len="sm"/>
                      <a:tailEnd type="none" w="sm" len="sm"/>
                    </a:lnR>
                    <a:lnT w="19050" cap="flat" cmpd="sng">
                      <a:solidFill>
                        <a:srgbClr val="FF0000"/>
                      </a:solidFill>
                      <a:prstDash val="solid"/>
                      <a:round/>
                      <a:headEnd type="none" w="sm" len="sm"/>
                      <a:tailEnd type="none" w="sm" len="sm"/>
                    </a:lnT>
                    <a:lnB w="19050" cap="flat" cmpd="sng">
                      <a:solidFill>
                        <a:srgbClr val="FF0000"/>
                      </a:solidFill>
                      <a:prstDash val="solid"/>
                      <a:round/>
                      <a:headEnd type="none" w="sm" len="sm"/>
                      <a:tailEnd type="none" w="sm" len="sm"/>
                    </a:lnB>
                    <a:solidFill>
                      <a:srgbClr val="CFE2F3"/>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16:3:1"/>
                      </a:ext>
                    </a:extLst>
                  </a:tcPr>
                </a:tc>
                <a:tc>
                  <a:txBody>
                    <a:bodyPr/>
                    <a:lstStyle/>
                    <a:p>
                      <a:pPr marL="0" lvl="0" indent="0" algn="l" rtl="0">
                        <a:spcBef>
                          <a:spcPts val="0"/>
                        </a:spcBef>
                        <a:spcAft>
                          <a:spcPts val="0"/>
                        </a:spcAft>
                        <a:buNone/>
                      </a:pPr>
                      <a:endParaRPr/>
                    </a:p>
                  </a:txBody>
                  <a:tcPr marL="28575" marR="28575" marT="91425" marB="91425" anchor="b">
                    <a:lnL w="19050" cap="flat" cmpd="sng">
                      <a:solidFill>
                        <a:srgbClr val="FF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16:3:2"/>
                      </a:ext>
                    </a:extLst>
                  </a:tcPr>
                </a:tc>
                <a:tc>
                  <a:txBody>
                    <a:bodyPr/>
                    <a:lstStyle/>
                    <a:p>
                      <a:pPr marL="0" lvl="0" indent="0" algn="l" rtl="0">
                        <a:lnSpc>
                          <a:spcPct val="115000"/>
                        </a:lnSpc>
                        <a:spcBef>
                          <a:spcPts val="0"/>
                        </a:spcBef>
                        <a:spcAft>
                          <a:spcPts val="0"/>
                        </a:spcAft>
                        <a:buNone/>
                      </a:pPr>
                      <a:r>
                        <a:rPr lang="en-US" sz="1100" b="1">
                          <a:latin typeface="Calibri"/>
                          <a:ea typeface="Calibri"/>
                          <a:cs typeface="Calibri"/>
                          <a:sym typeface="Calibri"/>
                        </a:rPr>
                        <a:t>Virtual</a:t>
                      </a:r>
                      <a:endParaRPr sz="11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19050" cap="flat" cmpd="sng">
                      <a:solidFill>
                        <a:srgbClr val="0000FF"/>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16:3:3"/>
                      </a:ext>
                    </a:extLst>
                  </a:tcPr>
                </a:tc>
                <a:tc>
                  <a:txBody>
                    <a:bodyPr/>
                    <a:lstStyle/>
                    <a:p>
                      <a:pPr marL="0" lvl="0" indent="0" algn="l" rtl="0">
                        <a:spcBef>
                          <a:spcPts val="0"/>
                        </a:spcBef>
                        <a:spcAft>
                          <a:spcPts val="0"/>
                        </a:spcAft>
                        <a:buNone/>
                      </a:pPr>
                      <a:endParaRPr/>
                    </a:p>
                  </a:txBody>
                  <a:tcPr marL="28575" marR="28575" marT="91425" marB="91425" anchor="b">
                    <a:lnL w="19050" cap="flat" cmpd="sng">
                      <a:solidFill>
                        <a:srgbClr val="0000FF"/>
                      </a:solidFill>
                      <a:prstDash val="solid"/>
                      <a:round/>
                      <a:headEnd type="none" w="sm" len="sm"/>
                      <a:tailEnd type="none" w="sm" len="sm"/>
                    </a:lnL>
                    <a:lnR w="19050" cap="flat" cmpd="sng">
                      <a:solidFill>
                        <a:srgbClr val="0000FF"/>
                      </a:solidFill>
                      <a:prstDash val="solid"/>
                      <a:round/>
                      <a:headEnd type="none" w="sm" len="sm"/>
                      <a:tailEnd type="none" w="sm" len="sm"/>
                    </a:lnR>
                    <a:lnT w="19050" cap="flat" cmpd="sng">
                      <a:solidFill>
                        <a:srgbClr val="0000FF"/>
                      </a:solidFill>
                      <a:prstDash val="solid"/>
                      <a:round/>
                      <a:headEnd type="none" w="sm" len="sm"/>
                      <a:tailEnd type="none" w="sm" len="sm"/>
                    </a:lnT>
                    <a:lnB w="19050" cap="flat" cmpd="sng">
                      <a:solidFill>
                        <a:srgbClr val="0000FF"/>
                      </a:solidFill>
                      <a:prstDash val="solid"/>
                      <a:round/>
                      <a:headEnd type="none" w="sm" len="sm"/>
                      <a:tailEnd type="none" w="sm" len="sm"/>
                    </a:lnB>
                    <a:solidFill>
                      <a:srgbClr val="FFFF9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16:3:4"/>
                      </a:ext>
                    </a:extLst>
                  </a:tcPr>
                </a:tc>
                <a:extLst>
                  <a:ext uri="{0D108BD9-81ED-4DB2-BD59-A6C34878D82A}">
                    <a16:rowId xmlns:a16="http://schemas.microsoft.com/office/drawing/2014/main" val="10003"/>
                  </a:ext>
                </a:extLst>
              </a:tr>
              <a:tr h="332150">
                <a:tc>
                  <a:txBody>
                    <a:bodyPr/>
                    <a:lstStyle/>
                    <a:p>
                      <a:pPr marL="0" lvl="0" indent="0" algn="l" rtl="0">
                        <a:lnSpc>
                          <a:spcPct val="115000"/>
                        </a:lnSpc>
                        <a:spcBef>
                          <a:spcPts val="0"/>
                        </a:spcBef>
                        <a:spcAft>
                          <a:spcPts val="0"/>
                        </a:spcAft>
                        <a:buNone/>
                      </a:pPr>
                      <a:r>
                        <a:rPr lang="en-US" sz="1100" b="1">
                          <a:latin typeface="Calibri"/>
                          <a:ea typeface="Calibri"/>
                          <a:cs typeface="Calibri"/>
                          <a:sym typeface="Calibri"/>
                        </a:rPr>
                        <a:t>Document (Avg. Price)</a:t>
                      </a:r>
                      <a:endParaRPr sz="11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19050" cap="flat" cmpd="sng">
                      <a:solidFill>
                        <a:srgbClr val="FF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16:4:0"/>
                      </a:ext>
                    </a:extLst>
                  </a:tcPr>
                </a:tc>
                <a:tc>
                  <a:txBody>
                    <a:bodyPr/>
                    <a:lstStyle/>
                    <a:p>
                      <a:pPr marL="0" lvl="0" indent="0" algn="l" rtl="0">
                        <a:spcBef>
                          <a:spcPts val="0"/>
                        </a:spcBef>
                        <a:spcAft>
                          <a:spcPts val="0"/>
                        </a:spcAft>
                        <a:buNone/>
                      </a:pPr>
                      <a:endParaRPr sz="800"/>
                    </a:p>
                  </a:txBody>
                  <a:tcPr marL="28575" marR="28575" marT="91425" marB="91425" anchor="b">
                    <a:lnL w="19050" cap="flat" cmpd="sng">
                      <a:solidFill>
                        <a:srgbClr val="FF0000"/>
                      </a:solidFill>
                      <a:prstDash val="solid"/>
                      <a:round/>
                      <a:headEnd type="none" w="sm" len="sm"/>
                      <a:tailEnd type="none" w="sm" len="sm"/>
                    </a:lnL>
                    <a:lnR w="19050" cap="flat" cmpd="sng">
                      <a:solidFill>
                        <a:srgbClr val="FF0000"/>
                      </a:solidFill>
                      <a:prstDash val="solid"/>
                      <a:round/>
                      <a:headEnd type="none" w="sm" len="sm"/>
                      <a:tailEnd type="none" w="sm" len="sm"/>
                    </a:lnR>
                    <a:lnT w="19050" cap="flat" cmpd="sng">
                      <a:solidFill>
                        <a:srgbClr val="FF0000"/>
                      </a:solidFill>
                      <a:prstDash val="solid"/>
                      <a:round/>
                      <a:headEnd type="none" w="sm" len="sm"/>
                      <a:tailEnd type="none" w="sm" len="sm"/>
                    </a:lnT>
                    <a:lnB w="19050" cap="flat" cmpd="sng">
                      <a:solidFill>
                        <a:srgbClr val="FF0000"/>
                      </a:solidFill>
                      <a:prstDash val="solid"/>
                      <a:round/>
                      <a:headEnd type="none" w="sm" len="sm"/>
                      <a:tailEnd type="none" w="sm" len="sm"/>
                    </a:lnB>
                    <a:solidFill>
                      <a:srgbClr val="CFE2F3"/>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16:4:1"/>
                      </a:ext>
                    </a:extLst>
                  </a:tcPr>
                </a:tc>
                <a:tc>
                  <a:txBody>
                    <a:bodyPr/>
                    <a:lstStyle/>
                    <a:p>
                      <a:pPr marL="0" lvl="0" indent="0" algn="l" rtl="0">
                        <a:spcBef>
                          <a:spcPts val="0"/>
                        </a:spcBef>
                        <a:spcAft>
                          <a:spcPts val="0"/>
                        </a:spcAft>
                        <a:buNone/>
                      </a:pPr>
                      <a:endParaRPr/>
                    </a:p>
                  </a:txBody>
                  <a:tcPr marL="28575" marR="28575" marT="91425" marB="91425" anchor="b">
                    <a:lnL w="19050" cap="flat" cmpd="sng">
                      <a:solidFill>
                        <a:srgbClr val="FF0000"/>
                      </a:solidFill>
                      <a:prstDash val="solid"/>
                      <a:round/>
                      <a:headEnd type="none" w="sm" len="sm"/>
                      <a:tailEnd type="none" w="sm" len="sm"/>
                    </a:lnL>
                    <a:lnR w="9525" cap="flat" cmpd="sng">
                      <a:solidFill>
                        <a:srgbClr val="000000"/>
                      </a:solidFill>
                      <a:prstDash val="solid"/>
                      <a:round/>
                      <a:headEnd type="none" w="sm" len="sm"/>
                      <a:tailEnd type="none" w="sm" len="sm"/>
                    </a:lnR>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16:4:2"/>
                      </a:ext>
                    </a:extLst>
                  </a:tcPr>
                </a:tc>
                <a:tc>
                  <a:txBody>
                    <a:bodyPr/>
                    <a:lstStyle/>
                    <a:p>
                      <a:pPr marL="0" lvl="0" indent="0" algn="l" rtl="0">
                        <a:lnSpc>
                          <a:spcPct val="115000"/>
                        </a:lnSpc>
                        <a:spcBef>
                          <a:spcPts val="0"/>
                        </a:spcBef>
                        <a:spcAft>
                          <a:spcPts val="0"/>
                        </a:spcAft>
                        <a:buNone/>
                      </a:pPr>
                      <a:r>
                        <a:rPr lang="en-US" sz="1100" b="1">
                          <a:latin typeface="Calibri"/>
                          <a:ea typeface="Calibri"/>
                          <a:cs typeface="Calibri"/>
                          <a:sym typeface="Calibri"/>
                        </a:rPr>
                        <a:t>Document</a:t>
                      </a:r>
                      <a:endParaRPr sz="11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19050" cap="flat" cmpd="sng">
                      <a:solidFill>
                        <a:srgbClr val="0000FF"/>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16:4:3"/>
                      </a:ext>
                    </a:extLst>
                  </a:tcPr>
                </a:tc>
                <a:tc>
                  <a:txBody>
                    <a:bodyPr/>
                    <a:lstStyle/>
                    <a:p>
                      <a:pPr marL="0" lvl="0" indent="0" algn="l" rtl="0">
                        <a:spcBef>
                          <a:spcPts val="0"/>
                        </a:spcBef>
                        <a:spcAft>
                          <a:spcPts val="0"/>
                        </a:spcAft>
                        <a:buNone/>
                      </a:pPr>
                      <a:endParaRPr/>
                    </a:p>
                  </a:txBody>
                  <a:tcPr marL="28575" marR="28575" marT="91425" marB="91425" anchor="b">
                    <a:lnL w="19050" cap="flat" cmpd="sng">
                      <a:solidFill>
                        <a:srgbClr val="0000FF"/>
                      </a:solidFill>
                      <a:prstDash val="solid"/>
                      <a:round/>
                      <a:headEnd type="none" w="sm" len="sm"/>
                      <a:tailEnd type="none" w="sm" len="sm"/>
                    </a:lnL>
                    <a:lnR w="19050" cap="flat" cmpd="sng">
                      <a:solidFill>
                        <a:srgbClr val="0000FF"/>
                      </a:solidFill>
                      <a:prstDash val="solid"/>
                      <a:round/>
                      <a:headEnd type="none" w="sm" len="sm"/>
                      <a:tailEnd type="none" w="sm" len="sm"/>
                    </a:lnR>
                    <a:lnT w="19050" cap="flat" cmpd="sng">
                      <a:solidFill>
                        <a:srgbClr val="0000FF"/>
                      </a:solidFill>
                      <a:prstDash val="solid"/>
                      <a:round/>
                      <a:headEnd type="none" w="sm" len="sm"/>
                      <a:tailEnd type="none" w="sm" len="sm"/>
                    </a:lnT>
                    <a:lnB w="19050" cap="flat" cmpd="sng">
                      <a:solidFill>
                        <a:srgbClr val="0000FF"/>
                      </a:solidFill>
                      <a:prstDash val="solid"/>
                      <a:round/>
                      <a:headEnd type="none" w="sm" len="sm"/>
                      <a:tailEnd type="none" w="sm" len="sm"/>
                    </a:lnB>
                    <a:solidFill>
                      <a:srgbClr val="FFFF9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16:4:4"/>
                      </a:ext>
                    </a:extLst>
                  </a:tcPr>
                </a:tc>
                <a:extLst>
                  <a:ext uri="{0D108BD9-81ED-4DB2-BD59-A6C34878D82A}">
                    <a16:rowId xmlns:a16="http://schemas.microsoft.com/office/drawing/2014/main" val="10004"/>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g2d909ee81e5_0_0"/>
          <p:cNvSpPr txBox="1">
            <a:spLocks noGrp="1"/>
          </p:cNvSpPr>
          <p:nvPr>
            <p:ph type="title"/>
          </p:nvPr>
        </p:nvSpPr>
        <p:spPr>
          <a:xfrm>
            <a:off x="1371600" y="761591"/>
            <a:ext cx="96012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dirty="0"/>
              <a:t>Cost Proposal In-Person Tab – Attachment D</a:t>
            </a:r>
            <a:endParaRPr sz="4000" dirty="0"/>
          </a:p>
        </p:txBody>
      </p:sp>
      <p:sp>
        <p:nvSpPr>
          <p:cNvPr id="323" name="Google Shape;323;g2d909ee81e5_0_0"/>
          <p:cNvSpPr txBox="1">
            <a:spLocks noGrp="1"/>
          </p:cNvSpPr>
          <p:nvPr>
            <p:ph type="body" idx="1"/>
          </p:nvPr>
        </p:nvSpPr>
        <p:spPr>
          <a:xfrm>
            <a:off x="1371600" y="1847088"/>
            <a:ext cx="9601200" cy="18771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700" dirty="0">
                <a:solidFill>
                  <a:srgbClr val="101D49"/>
                </a:solidFill>
              </a:rPr>
              <a:t>Please complete the template provided for the Cost Proposal by populating ONLY the yellow shaded cells. Cells shaded in blue will populate automatically. Cost proposals will be evaluated based upon the proven ability of the Respondent to satisfy the requirements of the solicitation in a cost-effective manner.</a:t>
            </a:r>
            <a:endParaRPr sz="1700" dirty="0">
              <a:solidFill>
                <a:srgbClr val="101D49"/>
              </a:solidFill>
            </a:endParaRPr>
          </a:p>
          <a:p>
            <a:pPr marL="457200" lvl="0" indent="-336550" algn="l" rtl="0">
              <a:spcBef>
                <a:spcPts val="1200"/>
              </a:spcBef>
              <a:spcAft>
                <a:spcPts val="0"/>
              </a:spcAft>
              <a:buClr>
                <a:schemeClr val="dk1"/>
              </a:buClr>
              <a:buSzPts val="1700"/>
              <a:buChar char="●"/>
            </a:pPr>
            <a:r>
              <a:rPr lang="en-US" sz="1700" dirty="0">
                <a:solidFill>
                  <a:srgbClr val="FF0000"/>
                </a:solidFill>
              </a:rPr>
              <a:t>For the In-Person tab, provide the hourly rate information for item numbers A1-11 (Cell G8-18) and A12-22 (Cell F24-34) </a:t>
            </a:r>
            <a:r>
              <a:rPr lang="en-US" sz="1700" dirty="0">
                <a:solidFill>
                  <a:schemeClr val="dk1"/>
                </a:solidFill>
              </a:rPr>
              <a:t>with the understanding that A12-22 will not be evaluated. </a:t>
            </a:r>
            <a:endParaRPr sz="1700" dirty="0">
              <a:solidFill>
                <a:schemeClr val="dk1"/>
              </a:solidFill>
            </a:endParaRPr>
          </a:p>
          <a:p>
            <a:pPr marL="0" lvl="0" indent="0" algn="l" rtl="0">
              <a:spcBef>
                <a:spcPts val="1200"/>
              </a:spcBef>
              <a:spcAft>
                <a:spcPts val="0"/>
              </a:spcAft>
              <a:buNone/>
            </a:pPr>
            <a:r>
              <a:rPr lang="en-US" sz="1700" dirty="0">
                <a:solidFill>
                  <a:srgbClr val="101D49"/>
                </a:solidFill>
              </a:rPr>
              <a:t>The screenshot below represents an abbreviated version of this tab. Please refer to Att. D for a complete version of the tab.</a:t>
            </a:r>
            <a:endParaRPr sz="1700" dirty="0">
              <a:solidFill>
                <a:srgbClr val="101D49"/>
              </a:solidFill>
            </a:endParaRPr>
          </a:p>
        </p:txBody>
      </p:sp>
      <p:graphicFrame>
        <p:nvGraphicFramePr>
          <p:cNvPr id="324" name="Google Shape;324;g2d909ee81e5_0_0"/>
          <p:cNvGraphicFramePr/>
          <p:nvPr/>
        </p:nvGraphicFramePr>
        <p:xfrm>
          <a:off x="1095375" y="4036625"/>
          <a:ext cx="10153650" cy="919293"/>
        </p:xfrm>
        <a:graphic>
          <a:graphicData uri="http://schemas.openxmlformats.org/drawingml/2006/table">
            <a:tbl>
              <a:tblPr>
                <a:noFill/>
                <a:tableStyleId>{247451A7-F40B-4638-9BFC-84D85300B416}</a:tableStyleId>
              </a:tblPr>
              <a:tblGrid>
                <a:gridCol w="904225">
                  <a:extLst>
                    <a:ext uri="{9D8B030D-6E8A-4147-A177-3AD203B41FA5}">
                      <a16:colId xmlns:a16="http://schemas.microsoft.com/office/drawing/2014/main" val="20000"/>
                    </a:ext>
                  </a:extLst>
                </a:gridCol>
                <a:gridCol w="2170050">
                  <a:extLst>
                    <a:ext uri="{9D8B030D-6E8A-4147-A177-3AD203B41FA5}">
                      <a16:colId xmlns:a16="http://schemas.microsoft.com/office/drawing/2014/main" val="20001"/>
                    </a:ext>
                  </a:extLst>
                </a:gridCol>
                <a:gridCol w="2850275">
                  <a:extLst>
                    <a:ext uri="{9D8B030D-6E8A-4147-A177-3AD203B41FA5}">
                      <a16:colId xmlns:a16="http://schemas.microsoft.com/office/drawing/2014/main" val="20002"/>
                    </a:ext>
                  </a:extLst>
                </a:gridCol>
                <a:gridCol w="942975">
                  <a:extLst>
                    <a:ext uri="{9D8B030D-6E8A-4147-A177-3AD203B41FA5}">
                      <a16:colId xmlns:a16="http://schemas.microsoft.com/office/drawing/2014/main" val="20003"/>
                    </a:ext>
                  </a:extLst>
                </a:gridCol>
                <a:gridCol w="619125">
                  <a:extLst>
                    <a:ext uri="{9D8B030D-6E8A-4147-A177-3AD203B41FA5}">
                      <a16:colId xmlns:a16="http://schemas.microsoft.com/office/drawing/2014/main" val="20004"/>
                    </a:ext>
                  </a:extLst>
                </a:gridCol>
                <a:gridCol w="800100">
                  <a:extLst>
                    <a:ext uri="{9D8B030D-6E8A-4147-A177-3AD203B41FA5}">
                      <a16:colId xmlns:a16="http://schemas.microsoft.com/office/drawing/2014/main" val="20005"/>
                    </a:ext>
                  </a:extLst>
                </a:gridCol>
                <a:gridCol w="971550">
                  <a:extLst>
                    <a:ext uri="{9D8B030D-6E8A-4147-A177-3AD203B41FA5}">
                      <a16:colId xmlns:a16="http://schemas.microsoft.com/office/drawing/2014/main" val="20006"/>
                    </a:ext>
                  </a:extLst>
                </a:gridCol>
                <a:gridCol w="895350">
                  <a:extLst>
                    <a:ext uri="{9D8B030D-6E8A-4147-A177-3AD203B41FA5}">
                      <a16:colId xmlns:a16="http://schemas.microsoft.com/office/drawing/2014/main" val="20007"/>
                    </a:ext>
                  </a:extLst>
                </a:gridCol>
              </a:tblGrid>
              <a:tr h="400575">
                <a:tc>
                  <a:txBody>
                    <a:bodyPr/>
                    <a:lstStyle/>
                    <a:p>
                      <a:pPr marL="0" lvl="0" indent="0" algn="ctr" rtl="0">
                        <a:lnSpc>
                          <a:spcPct val="115000"/>
                        </a:lnSpc>
                        <a:spcBef>
                          <a:spcPts val="0"/>
                        </a:spcBef>
                        <a:spcAft>
                          <a:spcPts val="0"/>
                        </a:spcAft>
                        <a:buNone/>
                      </a:pPr>
                      <a:r>
                        <a:rPr lang="en-US" sz="1000" b="1">
                          <a:latin typeface="Calibri"/>
                          <a:ea typeface="Calibri"/>
                          <a:cs typeface="Calibri"/>
                          <a:sym typeface="Calibri"/>
                        </a:rPr>
                        <a:t>Item Number</a:t>
                      </a:r>
                      <a:endParaRPr sz="10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24:0:0"/>
                      </a:ext>
                    </a:extLst>
                  </a:tcPr>
                </a:tc>
                <a:tc>
                  <a:txBody>
                    <a:bodyPr/>
                    <a:lstStyle/>
                    <a:p>
                      <a:pPr marL="0" lvl="0" indent="0" algn="ctr" rtl="0">
                        <a:lnSpc>
                          <a:spcPct val="115000"/>
                        </a:lnSpc>
                        <a:spcBef>
                          <a:spcPts val="0"/>
                        </a:spcBef>
                        <a:spcAft>
                          <a:spcPts val="0"/>
                        </a:spcAft>
                        <a:buNone/>
                      </a:pPr>
                      <a:r>
                        <a:rPr lang="en-US" sz="1000" b="1">
                          <a:latin typeface="Calibri"/>
                          <a:ea typeface="Calibri"/>
                          <a:cs typeface="Calibri"/>
                          <a:sym typeface="Calibri"/>
                        </a:rPr>
                        <a:t>Item Description</a:t>
                      </a:r>
                      <a:endParaRPr sz="10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24:0:1"/>
                      </a:ext>
                    </a:extLst>
                  </a:tcPr>
                </a:tc>
                <a:tc>
                  <a:txBody>
                    <a:bodyPr/>
                    <a:lstStyle/>
                    <a:p>
                      <a:pPr marL="0" lvl="0" indent="0" algn="ctr" rtl="0">
                        <a:lnSpc>
                          <a:spcPct val="115000"/>
                        </a:lnSpc>
                        <a:spcBef>
                          <a:spcPts val="0"/>
                        </a:spcBef>
                        <a:spcAft>
                          <a:spcPts val="0"/>
                        </a:spcAft>
                        <a:buNone/>
                      </a:pPr>
                      <a:r>
                        <a:rPr lang="en-US" sz="1000" b="1">
                          <a:latin typeface="Calibri"/>
                          <a:ea typeface="Calibri"/>
                          <a:cs typeface="Calibri"/>
                          <a:sym typeface="Calibri"/>
                        </a:rPr>
                        <a:t>Additional Item Detail, If Available</a:t>
                      </a:r>
                      <a:endParaRPr sz="10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24:0:2"/>
                      </a:ext>
                    </a:extLst>
                  </a:tcPr>
                </a:tc>
                <a:tc>
                  <a:txBody>
                    <a:bodyPr/>
                    <a:lstStyle/>
                    <a:p>
                      <a:pPr marL="0" lvl="0" indent="0" algn="ctr" rtl="0">
                        <a:lnSpc>
                          <a:spcPct val="115000"/>
                        </a:lnSpc>
                        <a:spcBef>
                          <a:spcPts val="0"/>
                        </a:spcBef>
                        <a:spcAft>
                          <a:spcPts val="0"/>
                        </a:spcAft>
                        <a:buNone/>
                      </a:pPr>
                      <a:r>
                        <a:rPr lang="en-US" sz="1000" b="1">
                          <a:latin typeface="Calibri"/>
                          <a:ea typeface="Calibri"/>
                          <a:cs typeface="Calibri"/>
                          <a:sym typeface="Calibri"/>
                        </a:rPr>
                        <a:t>Est. One Year Volume</a:t>
                      </a:r>
                      <a:endParaRPr sz="10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24:0:3"/>
                      </a:ext>
                    </a:extLst>
                  </a:tcPr>
                </a:tc>
                <a:tc>
                  <a:txBody>
                    <a:bodyPr/>
                    <a:lstStyle/>
                    <a:p>
                      <a:pPr marL="0" lvl="0" indent="0" algn="ctr" rtl="0">
                        <a:lnSpc>
                          <a:spcPct val="115000"/>
                        </a:lnSpc>
                        <a:spcBef>
                          <a:spcPts val="0"/>
                        </a:spcBef>
                        <a:spcAft>
                          <a:spcPts val="0"/>
                        </a:spcAft>
                        <a:buNone/>
                      </a:pPr>
                      <a:r>
                        <a:rPr lang="en-US" sz="1000" b="1">
                          <a:latin typeface="Calibri"/>
                          <a:ea typeface="Calibri"/>
                          <a:cs typeface="Calibri"/>
                          <a:sym typeface="Calibri"/>
                        </a:rPr>
                        <a:t>UOM</a:t>
                      </a:r>
                      <a:endParaRPr sz="10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24:0:4"/>
                      </a:ext>
                    </a:extLst>
                  </a:tcPr>
                </a:tc>
                <a:tc>
                  <a:txBody>
                    <a:bodyPr/>
                    <a:lstStyle/>
                    <a:p>
                      <a:pPr marL="0" lvl="0" indent="0" algn="ctr" rtl="0">
                        <a:lnSpc>
                          <a:spcPct val="115000"/>
                        </a:lnSpc>
                        <a:spcBef>
                          <a:spcPts val="0"/>
                        </a:spcBef>
                        <a:spcAft>
                          <a:spcPts val="0"/>
                        </a:spcAft>
                        <a:buNone/>
                      </a:pPr>
                      <a:r>
                        <a:rPr lang="en-US" sz="1000" b="1">
                          <a:latin typeface="Calibri"/>
                          <a:ea typeface="Calibri"/>
                          <a:cs typeface="Calibri"/>
                          <a:sym typeface="Calibri"/>
                        </a:rPr>
                        <a:t>Hourly Rate</a:t>
                      </a:r>
                      <a:endParaRPr sz="10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9050" cap="flat" cmpd="sng">
                      <a:solidFill>
                        <a:srgbClr val="FF0000"/>
                      </a:solidFill>
                      <a:prstDash val="solid"/>
                      <a:round/>
                      <a:headEnd type="none" w="sm" len="sm"/>
                      <a:tailEnd type="none" w="sm" len="sm"/>
                    </a:lnB>
                    <a:solidFill>
                      <a:srgbClr val="D8D8D8"/>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24:0:5"/>
                      </a:ext>
                    </a:extLst>
                  </a:tcPr>
                </a:tc>
                <a:tc>
                  <a:txBody>
                    <a:bodyPr/>
                    <a:lstStyle/>
                    <a:p>
                      <a:pPr marL="0" lvl="0" indent="0" algn="ctr" rtl="0">
                        <a:lnSpc>
                          <a:spcPct val="115000"/>
                        </a:lnSpc>
                        <a:spcBef>
                          <a:spcPts val="0"/>
                        </a:spcBef>
                        <a:spcAft>
                          <a:spcPts val="0"/>
                        </a:spcAft>
                        <a:buNone/>
                      </a:pPr>
                      <a:r>
                        <a:rPr lang="en-US" sz="1000" b="1">
                          <a:latin typeface="Calibri"/>
                          <a:ea typeface="Calibri"/>
                          <a:cs typeface="Calibri"/>
                          <a:sym typeface="Calibri"/>
                        </a:rPr>
                        <a:t>Annual Cost</a:t>
                      </a:r>
                      <a:endParaRPr sz="10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24:0:6"/>
                      </a:ext>
                    </a:extLst>
                  </a:tcPr>
                </a:tc>
                <a:tc>
                  <a:txBody>
                    <a:bodyPr/>
                    <a:lstStyle/>
                    <a:p>
                      <a:pPr marL="0" lvl="0" indent="0" algn="ctr" rtl="0">
                        <a:lnSpc>
                          <a:spcPct val="115000"/>
                        </a:lnSpc>
                        <a:spcBef>
                          <a:spcPts val="0"/>
                        </a:spcBef>
                        <a:spcAft>
                          <a:spcPts val="0"/>
                        </a:spcAft>
                        <a:buNone/>
                      </a:pPr>
                      <a:r>
                        <a:rPr lang="en-US" sz="1000" b="1">
                          <a:latin typeface="Calibri"/>
                          <a:ea typeface="Calibri"/>
                          <a:cs typeface="Calibri"/>
                          <a:sym typeface="Calibri"/>
                        </a:rPr>
                        <a:t>Four Year Proposed Cost</a:t>
                      </a:r>
                      <a:endParaRPr sz="10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24:0:7"/>
                      </a:ext>
                    </a:extLst>
                  </a:tcPr>
                </a:tc>
                <a:extLst>
                  <a:ext uri="{0D108BD9-81ED-4DB2-BD59-A6C34878D82A}">
                    <a16:rowId xmlns:a16="http://schemas.microsoft.com/office/drawing/2014/main" val="10000"/>
                  </a:ext>
                </a:extLst>
              </a:tr>
              <a:tr h="301875">
                <a:tc>
                  <a:txBody>
                    <a:bodyPr/>
                    <a:lstStyle/>
                    <a:p>
                      <a:pPr marL="0" lvl="0" indent="0" algn="ctr" rtl="0">
                        <a:lnSpc>
                          <a:spcPct val="115000"/>
                        </a:lnSpc>
                        <a:spcBef>
                          <a:spcPts val="0"/>
                        </a:spcBef>
                        <a:spcAft>
                          <a:spcPts val="0"/>
                        </a:spcAft>
                        <a:buNone/>
                      </a:pPr>
                      <a:r>
                        <a:rPr lang="en-US" sz="1000">
                          <a:latin typeface="Calibri"/>
                          <a:ea typeface="Calibri"/>
                          <a:cs typeface="Calibri"/>
                          <a:sym typeface="Calibri"/>
                        </a:rPr>
                        <a:t>A1</a:t>
                      </a:r>
                      <a:endParaRPr sz="1000">
                        <a:latin typeface="Calibri"/>
                        <a:ea typeface="Calibri"/>
                        <a:cs typeface="Calibri"/>
                        <a:sym typeface="Calibri"/>
                      </a:endParaRPr>
                    </a:p>
                  </a:txBody>
                  <a:tcPr marL="28575" marR="2857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24:1:0"/>
                      </a:ext>
                    </a:extLst>
                  </a:tcPr>
                </a:tc>
                <a:tc>
                  <a:txBody>
                    <a:bodyPr/>
                    <a:lstStyle/>
                    <a:p>
                      <a:pPr marL="0" lvl="0" indent="0" algn="ctr" rtl="0">
                        <a:lnSpc>
                          <a:spcPct val="115000"/>
                        </a:lnSpc>
                        <a:spcBef>
                          <a:spcPts val="0"/>
                        </a:spcBef>
                        <a:spcAft>
                          <a:spcPts val="0"/>
                        </a:spcAft>
                        <a:buNone/>
                      </a:pPr>
                      <a:r>
                        <a:rPr lang="en-US" sz="1000">
                          <a:latin typeface="Calibri"/>
                          <a:ea typeface="Calibri"/>
                          <a:cs typeface="Calibri"/>
                          <a:sym typeface="Calibri"/>
                        </a:rPr>
                        <a:t>Interpretation In Person, Spanish</a:t>
                      </a:r>
                      <a:endParaRPr sz="1000">
                        <a:latin typeface="Calibri"/>
                        <a:ea typeface="Calibri"/>
                        <a:cs typeface="Calibri"/>
                        <a:sym typeface="Calibri"/>
                      </a:endParaRPr>
                    </a:p>
                  </a:txBody>
                  <a:tcPr marL="28575" marR="2857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24:1:1"/>
                      </a:ext>
                    </a:extLst>
                  </a:tcPr>
                </a:tc>
                <a:tc>
                  <a:txBody>
                    <a:bodyPr/>
                    <a:lstStyle/>
                    <a:p>
                      <a:pPr marL="0" lvl="0" indent="0" algn="ctr" rtl="0">
                        <a:lnSpc>
                          <a:spcPct val="115000"/>
                        </a:lnSpc>
                        <a:spcBef>
                          <a:spcPts val="0"/>
                        </a:spcBef>
                        <a:spcAft>
                          <a:spcPts val="0"/>
                        </a:spcAft>
                        <a:buNone/>
                      </a:pPr>
                      <a:r>
                        <a:rPr lang="en-US" sz="1000">
                          <a:latin typeface="Calibri"/>
                          <a:ea typeface="Calibri"/>
                          <a:cs typeface="Calibri"/>
                          <a:sym typeface="Calibri"/>
                        </a:rPr>
                        <a:t>Normal business hours</a:t>
                      </a:r>
                      <a:endParaRPr sz="1000">
                        <a:latin typeface="Calibri"/>
                        <a:ea typeface="Calibri"/>
                        <a:cs typeface="Calibri"/>
                        <a:sym typeface="Calibri"/>
                      </a:endParaRPr>
                    </a:p>
                  </a:txBody>
                  <a:tcPr marL="28575" marR="2857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24:1:2"/>
                      </a:ext>
                    </a:extLst>
                  </a:tcPr>
                </a:tc>
                <a:tc>
                  <a:txBody>
                    <a:bodyPr/>
                    <a:lstStyle/>
                    <a:p>
                      <a:pPr marL="0" lvl="0" indent="0" algn="ctr" rtl="0">
                        <a:lnSpc>
                          <a:spcPct val="115000"/>
                        </a:lnSpc>
                        <a:spcBef>
                          <a:spcPts val="0"/>
                        </a:spcBef>
                        <a:spcAft>
                          <a:spcPts val="0"/>
                        </a:spcAft>
                        <a:buNone/>
                      </a:pPr>
                      <a:r>
                        <a:rPr lang="en-US" sz="1000">
                          <a:latin typeface="Calibri"/>
                          <a:ea typeface="Calibri"/>
                          <a:cs typeface="Calibri"/>
                          <a:sym typeface="Calibri"/>
                        </a:rPr>
                        <a:t>3122</a:t>
                      </a:r>
                      <a:endParaRPr sz="1000">
                        <a:latin typeface="Calibri"/>
                        <a:ea typeface="Calibri"/>
                        <a:cs typeface="Calibri"/>
                        <a:sym typeface="Calibri"/>
                      </a:endParaRPr>
                    </a:p>
                  </a:txBody>
                  <a:tcPr marL="28575" marR="2857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24:1:3"/>
                      </a:ext>
                    </a:extLst>
                  </a:tcPr>
                </a:tc>
                <a:tc>
                  <a:txBody>
                    <a:bodyPr/>
                    <a:lstStyle/>
                    <a:p>
                      <a:pPr marL="0" lvl="0" indent="0" algn="ctr" rtl="0">
                        <a:lnSpc>
                          <a:spcPct val="115000"/>
                        </a:lnSpc>
                        <a:spcBef>
                          <a:spcPts val="0"/>
                        </a:spcBef>
                        <a:spcAft>
                          <a:spcPts val="0"/>
                        </a:spcAft>
                        <a:buNone/>
                      </a:pPr>
                      <a:r>
                        <a:rPr lang="en-US" sz="1000">
                          <a:latin typeface="Calibri"/>
                          <a:ea typeface="Calibri"/>
                          <a:cs typeface="Calibri"/>
                          <a:sym typeface="Calibri"/>
                        </a:rPr>
                        <a:t>Hr</a:t>
                      </a:r>
                      <a:endParaRPr sz="1000">
                        <a:latin typeface="Calibri"/>
                        <a:ea typeface="Calibri"/>
                        <a:cs typeface="Calibri"/>
                        <a:sym typeface="Calibri"/>
                      </a:endParaRPr>
                    </a:p>
                  </a:txBody>
                  <a:tcPr marL="28575" marR="28575" marT="91425" marB="91425">
                    <a:lnL w="9525" cap="flat" cmpd="sng">
                      <a:solidFill>
                        <a:srgbClr val="000000"/>
                      </a:solidFill>
                      <a:prstDash val="solid"/>
                      <a:round/>
                      <a:headEnd type="none" w="sm" len="sm"/>
                      <a:tailEnd type="none" w="sm" len="sm"/>
                    </a:lnL>
                    <a:lnR w="19050" cap="flat" cmpd="sng">
                      <a:solidFill>
                        <a:srgbClr val="FF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24:1:4"/>
                      </a:ext>
                    </a:extLst>
                  </a:tcPr>
                </a:tc>
                <a:tc>
                  <a:txBody>
                    <a:bodyPr/>
                    <a:lstStyle/>
                    <a:p>
                      <a:pPr marL="0" lvl="0" indent="0" algn="l" rtl="0">
                        <a:spcBef>
                          <a:spcPts val="0"/>
                        </a:spcBef>
                        <a:spcAft>
                          <a:spcPts val="0"/>
                        </a:spcAft>
                        <a:buNone/>
                      </a:pPr>
                      <a:endParaRPr/>
                    </a:p>
                  </a:txBody>
                  <a:tcPr marL="28575" marR="28575" marT="91425" marB="91425" anchor="b">
                    <a:lnL w="19050" cap="flat" cmpd="sng">
                      <a:solidFill>
                        <a:srgbClr val="FF0000"/>
                      </a:solidFill>
                      <a:prstDash val="solid"/>
                      <a:round/>
                      <a:headEnd type="none" w="sm" len="sm"/>
                      <a:tailEnd type="none" w="sm" len="sm"/>
                    </a:lnL>
                    <a:lnR w="19050" cap="flat" cmpd="sng">
                      <a:solidFill>
                        <a:srgbClr val="FF0000"/>
                      </a:solidFill>
                      <a:prstDash val="solid"/>
                      <a:round/>
                      <a:headEnd type="none" w="sm" len="sm"/>
                      <a:tailEnd type="none" w="sm" len="sm"/>
                    </a:lnR>
                    <a:lnT w="19050" cap="flat" cmpd="sng">
                      <a:solidFill>
                        <a:srgbClr val="FF0000"/>
                      </a:solidFill>
                      <a:prstDash val="solid"/>
                      <a:round/>
                      <a:headEnd type="none" w="sm" len="sm"/>
                      <a:tailEnd type="none" w="sm" len="sm"/>
                    </a:lnT>
                    <a:lnB w="19050" cap="flat" cmpd="sng">
                      <a:solidFill>
                        <a:srgbClr val="FF0000"/>
                      </a:solidFill>
                      <a:prstDash val="solid"/>
                      <a:round/>
                      <a:headEnd type="none" w="sm" len="sm"/>
                      <a:tailEnd type="none" w="sm" len="sm"/>
                    </a:lnB>
                    <a:solidFill>
                      <a:srgbClr val="FFFF9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24:1:5"/>
                      </a:ext>
                    </a:extLst>
                  </a:tcPr>
                </a:tc>
                <a:tc>
                  <a:txBody>
                    <a:bodyPr/>
                    <a:lstStyle/>
                    <a:p>
                      <a:pPr marL="0" lvl="0" indent="0" algn="ctr" rtl="0">
                        <a:lnSpc>
                          <a:spcPct val="115000"/>
                        </a:lnSpc>
                        <a:spcBef>
                          <a:spcPts val="0"/>
                        </a:spcBef>
                        <a:spcAft>
                          <a:spcPts val="0"/>
                        </a:spcAft>
                        <a:buNone/>
                      </a:pPr>
                      <a:r>
                        <a:rPr lang="en-US" sz="1100">
                          <a:latin typeface="Calibri"/>
                          <a:ea typeface="Calibri"/>
                          <a:cs typeface="Calibri"/>
                          <a:sym typeface="Calibri"/>
                        </a:rPr>
                        <a:t>$ -</a:t>
                      </a:r>
                      <a:endParaRPr sz="1100">
                        <a:latin typeface="Calibri"/>
                        <a:ea typeface="Calibri"/>
                        <a:cs typeface="Calibri"/>
                        <a:sym typeface="Calibri"/>
                      </a:endParaRPr>
                    </a:p>
                  </a:txBody>
                  <a:tcPr marL="28575" marR="28575" marT="91425" marB="91425">
                    <a:lnL w="19050" cap="flat" cmpd="sng">
                      <a:solidFill>
                        <a:srgbClr val="FF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24:1:6"/>
                      </a:ext>
                    </a:extLst>
                  </a:tcPr>
                </a:tc>
                <a:tc>
                  <a:txBody>
                    <a:bodyPr/>
                    <a:lstStyle/>
                    <a:p>
                      <a:pPr marL="0" lvl="0" indent="0" algn="ctr" rtl="0">
                        <a:lnSpc>
                          <a:spcPct val="115000"/>
                        </a:lnSpc>
                        <a:spcBef>
                          <a:spcPts val="0"/>
                        </a:spcBef>
                        <a:spcAft>
                          <a:spcPts val="0"/>
                        </a:spcAft>
                        <a:buNone/>
                      </a:pPr>
                      <a:r>
                        <a:rPr lang="en-US" sz="1100">
                          <a:latin typeface="Calibri"/>
                          <a:ea typeface="Calibri"/>
                          <a:cs typeface="Calibri"/>
                          <a:sym typeface="Calibri"/>
                        </a:rPr>
                        <a:t>$ -</a:t>
                      </a:r>
                      <a:endParaRPr sz="1100">
                        <a:latin typeface="Calibri"/>
                        <a:ea typeface="Calibri"/>
                        <a:cs typeface="Calibri"/>
                        <a:sym typeface="Calibri"/>
                      </a:endParaRPr>
                    </a:p>
                  </a:txBody>
                  <a:tcPr marL="28575" marR="2857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24:1:7"/>
                      </a:ext>
                    </a:extLst>
                  </a:tcPr>
                </a:tc>
                <a:extLst>
                  <a:ext uri="{0D108BD9-81ED-4DB2-BD59-A6C34878D82A}">
                    <a16:rowId xmlns:a16="http://schemas.microsoft.com/office/drawing/2014/main" val="10001"/>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2"/>
          <p:cNvSpPr txBox="1">
            <a:spLocks noGrp="1"/>
          </p:cNvSpPr>
          <p:nvPr>
            <p:ph type="body" idx="4"/>
          </p:nvPr>
        </p:nvSpPr>
        <p:spPr>
          <a:xfrm>
            <a:off x="6528825" y="1495025"/>
            <a:ext cx="4443900" cy="4247700"/>
          </a:xfrm>
          <a:prstGeom prst="rect">
            <a:avLst/>
          </a:prstGeom>
          <a:noFill/>
          <a:ln>
            <a:noFill/>
          </a:ln>
        </p:spPr>
        <p:txBody>
          <a:bodyPr spcFirstLastPara="1" wrap="square" lIns="91425" tIns="45700" rIns="91425" bIns="45700" anchor="t" anchorCtr="0">
            <a:noAutofit/>
          </a:bodyPr>
          <a:lstStyle/>
          <a:p>
            <a:pPr marL="384037" lvl="0" indent="-352287" algn="l" rtl="0">
              <a:lnSpc>
                <a:spcPct val="84000"/>
              </a:lnSpc>
              <a:spcBef>
                <a:spcPts val="200"/>
              </a:spcBef>
              <a:spcAft>
                <a:spcPts val="0"/>
              </a:spcAft>
              <a:buClr>
                <a:srgbClr val="101D49"/>
              </a:buClr>
              <a:buSzPts val="1500"/>
              <a:buChar char="●"/>
            </a:pPr>
            <a:r>
              <a:rPr lang="en-US" sz="1500" dirty="0">
                <a:solidFill>
                  <a:srgbClr val="101D49"/>
                </a:solidFill>
              </a:rPr>
              <a:t>IDOA Division of Supplier Diversity Program Overview</a:t>
            </a:r>
            <a:endParaRPr sz="1500" dirty="0">
              <a:solidFill>
                <a:srgbClr val="101D49"/>
              </a:solidFill>
            </a:endParaRPr>
          </a:p>
          <a:p>
            <a:pPr marL="914400" lvl="1" indent="-323850" algn="l" rtl="0">
              <a:lnSpc>
                <a:spcPct val="84000"/>
              </a:lnSpc>
              <a:spcBef>
                <a:spcPts val="200"/>
              </a:spcBef>
              <a:spcAft>
                <a:spcPts val="0"/>
              </a:spcAft>
              <a:buClr>
                <a:srgbClr val="101D49"/>
              </a:buClr>
              <a:buSzPts val="1500"/>
              <a:buChar char="○"/>
            </a:pPr>
            <a:r>
              <a:rPr lang="en-US" sz="1500" dirty="0">
                <a:solidFill>
                  <a:srgbClr val="101D49"/>
                </a:solidFill>
              </a:rPr>
              <a:t>Minority and Women’s Business Enterprises</a:t>
            </a:r>
            <a:endParaRPr sz="1500" dirty="0">
              <a:solidFill>
                <a:srgbClr val="101D49"/>
              </a:solidFill>
            </a:endParaRPr>
          </a:p>
          <a:p>
            <a:pPr marL="914400" lvl="1" indent="-323850" algn="l" rtl="0">
              <a:lnSpc>
                <a:spcPct val="84000"/>
              </a:lnSpc>
              <a:spcBef>
                <a:spcPts val="200"/>
              </a:spcBef>
              <a:spcAft>
                <a:spcPts val="0"/>
              </a:spcAft>
              <a:buClr>
                <a:srgbClr val="101D49"/>
              </a:buClr>
              <a:buSzPts val="1500"/>
              <a:buChar char="○"/>
            </a:pPr>
            <a:r>
              <a:rPr lang="en-US" sz="1500" dirty="0">
                <a:solidFill>
                  <a:srgbClr val="101D49"/>
                </a:solidFill>
              </a:rPr>
              <a:t>Indiana Veteran Owned Small Business</a:t>
            </a:r>
            <a:endParaRPr sz="1500" dirty="0"/>
          </a:p>
          <a:p>
            <a:pPr marL="384037" lvl="0" indent="-352287" algn="l" rtl="0">
              <a:lnSpc>
                <a:spcPct val="84000"/>
              </a:lnSpc>
              <a:spcBef>
                <a:spcPts val="200"/>
              </a:spcBef>
              <a:spcAft>
                <a:spcPts val="0"/>
              </a:spcAft>
              <a:buClr>
                <a:srgbClr val="101D49"/>
              </a:buClr>
              <a:buSzPts val="1500"/>
              <a:buChar char="●"/>
            </a:pPr>
            <a:r>
              <a:rPr lang="en-US" sz="1500" dirty="0">
                <a:solidFill>
                  <a:srgbClr val="101D49"/>
                </a:solidFill>
              </a:rPr>
              <a:t>Instructions for Completing Attachments A and A1</a:t>
            </a:r>
            <a:endParaRPr sz="1500" dirty="0">
              <a:solidFill>
                <a:srgbClr val="101D49"/>
              </a:solidFill>
            </a:endParaRPr>
          </a:p>
          <a:p>
            <a:pPr marL="914400" lvl="1" indent="-323850" algn="l" rtl="0">
              <a:lnSpc>
                <a:spcPct val="84000"/>
              </a:lnSpc>
              <a:spcBef>
                <a:spcPts val="200"/>
              </a:spcBef>
              <a:spcAft>
                <a:spcPts val="0"/>
              </a:spcAft>
              <a:buClr>
                <a:srgbClr val="101D49"/>
              </a:buClr>
              <a:buSzPts val="1500"/>
              <a:buChar char="○"/>
            </a:pPr>
            <a:r>
              <a:rPr lang="en-US" sz="1500" dirty="0">
                <a:solidFill>
                  <a:srgbClr val="101D49"/>
                </a:solidFill>
              </a:rPr>
              <a:t>MBE/WBE and IVOSB Subcontractor Commitments</a:t>
            </a:r>
            <a:endParaRPr sz="1500" dirty="0">
              <a:solidFill>
                <a:srgbClr val="101D49"/>
              </a:solidFill>
            </a:endParaRPr>
          </a:p>
          <a:p>
            <a:pPr marL="914400" lvl="1" indent="-323850" algn="l" rtl="0">
              <a:lnSpc>
                <a:spcPct val="84000"/>
              </a:lnSpc>
              <a:spcBef>
                <a:spcPts val="200"/>
              </a:spcBef>
              <a:spcAft>
                <a:spcPts val="0"/>
              </a:spcAft>
              <a:buClr>
                <a:srgbClr val="101D49"/>
              </a:buClr>
              <a:buSzPts val="1500"/>
              <a:buChar char="○"/>
            </a:pPr>
            <a:r>
              <a:rPr lang="en-US" sz="1500" dirty="0">
                <a:solidFill>
                  <a:srgbClr val="101D49"/>
                </a:solidFill>
              </a:rPr>
              <a:t>Minority and Women’s Business Enterprise Subcontractor Commitment Form</a:t>
            </a:r>
            <a:endParaRPr sz="1500" dirty="0">
              <a:solidFill>
                <a:srgbClr val="101D49"/>
              </a:solidFill>
            </a:endParaRPr>
          </a:p>
          <a:p>
            <a:pPr marL="914400" lvl="1" indent="-323850" algn="l" rtl="0">
              <a:lnSpc>
                <a:spcPct val="84000"/>
              </a:lnSpc>
              <a:spcBef>
                <a:spcPts val="200"/>
              </a:spcBef>
              <a:spcAft>
                <a:spcPts val="0"/>
              </a:spcAft>
              <a:buClr>
                <a:srgbClr val="101D49"/>
              </a:buClr>
              <a:buSzPts val="1500"/>
              <a:buChar char="○"/>
            </a:pPr>
            <a:r>
              <a:rPr lang="en-US" sz="1500" dirty="0">
                <a:solidFill>
                  <a:srgbClr val="101D49"/>
                </a:solidFill>
              </a:rPr>
              <a:t>Indiana Veteran Owned Small Business Subcontractor Commitment Form</a:t>
            </a:r>
            <a:endParaRPr sz="1500" dirty="0">
              <a:solidFill>
                <a:srgbClr val="101D49"/>
              </a:solidFill>
            </a:endParaRPr>
          </a:p>
          <a:p>
            <a:pPr marL="384038" lvl="0" indent="-352288" algn="l" rtl="0">
              <a:lnSpc>
                <a:spcPct val="84000"/>
              </a:lnSpc>
              <a:spcBef>
                <a:spcPts val="200"/>
              </a:spcBef>
              <a:spcAft>
                <a:spcPts val="0"/>
              </a:spcAft>
              <a:buClr>
                <a:srgbClr val="101D49"/>
              </a:buClr>
              <a:buSzPts val="1500"/>
              <a:buChar char="●"/>
            </a:pPr>
            <a:r>
              <a:rPr lang="en-US" sz="1500" dirty="0">
                <a:solidFill>
                  <a:srgbClr val="101D49"/>
                </a:solidFill>
              </a:rPr>
              <a:t>IDOA Subcontractor Commitment Scoring and Compliance</a:t>
            </a:r>
            <a:endParaRPr sz="1500" dirty="0"/>
          </a:p>
          <a:p>
            <a:pPr marL="914400" lvl="1" indent="-323850" algn="l" rtl="0">
              <a:lnSpc>
                <a:spcPct val="84000"/>
              </a:lnSpc>
              <a:spcBef>
                <a:spcPts val="200"/>
              </a:spcBef>
              <a:spcAft>
                <a:spcPts val="0"/>
              </a:spcAft>
              <a:buClr>
                <a:srgbClr val="101D49"/>
              </a:buClr>
              <a:buSzPts val="1500"/>
              <a:buChar char="○"/>
            </a:pPr>
            <a:r>
              <a:rPr lang="en-US" sz="1500" dirty="0">
                <a:solidFill>
                  <a:srgbClr val="101D49"/>
                </a:solidFill>
              </a:rPr>
              <a:t>IDOA Subcontractor Scoring</a:t>
            </a:r>
            <a:endParaRPr sz="1500" dirty="0">
              <a:solidFill>
                <a:srgbClr val="101D49"/>
              </a:solidFill>
            </a:endParaRPr>
          </a:p>
          <a:p>
            <a:pPr marL="914400" lvl="1" indent="-323850" algn="l" rtl="0">
              <a:lnSpc>
                <a:spcPct val="84000"/>
              </a:lnSpc>
              <a:spcBef>
                <a:spcPts val="200"/>
              </a:spcBef>
              <a:spcAft>
                <a:spcPts val="0"/>
              </a:spcAft>
              <a:buClr>
                <a:srgbClr val="101D49"/>
              </a:buClr>
              <a:buSzPts val="1500"/>
              <a:buChar char="○"/>
            </a:pPr>
            <a:r>
              <a:rPr lang="en-US" sz="1500" dirty="0">
                <a:solidFill>
                  <a:srgbClr val="101D49"/>
                </a:solidFill>
              </a:rPr>
              <a:t>Subcontractor Compliance</a:t>
            </a:r>
            <a:endParaRPr sz="1500" dirty="0">
              <a:solidFill>
                <a:srgbClr val="101D49"/>
              </a:solidFill>
            </a:endParaRPr>
          </a:p>
          <a:p>
            <a:pPr marL="384037" lvl="0" indent="-352287" algn="l" rtl="0">
              <a:lnSpc>
                <a:spcPct val="84000"/>
              </a:lnSpc>
              <a:spcBef>
                <a:spcPts val="200"/>
              </a:spcBef>
              <a:spcAft>
                <a:spcPts val="0"/>
              </a:spcAft>
              <a:buClr>
                <a:srgbClr val="101D49"/>
              </a:buClr>
              <a:buSzPts val="1500"/>
              <a:buChar char="●"/>
            </a:pPr>
            <a:r>
              <a:rPr lang="en-US" sz="1500" dirty="0">
                <a:solidFill>
                  <a:srgbClr val="101D49"/>
                </a:solidFill>
              </a:rPr>
              <a:t>Submission Requirements</a:t>
            </a:r>
            <a:endParaRPr sz="1500" dirty="0">
              <a:solidFill>
                <a:srgbClr val="101D49"/>
              </a:solidFill>
            </a:endParaRPr>
          </a:p>
          <a:p>
            <a:pPr marL="914400" lvl="1" indent="-323850" algn="l" rtl="0">
              <a:lnSpc>
                <a:spcPct val="84000"/>
              </a:lnSpc>
              <a:spcBef>
                <a:spcPts val="200"/>
              </a:spcBef>
              <a:spcAft>
                <a:spcPts val="0"/>
              </a:spcAft>
              <a:buClr>
                <a:srgbClr val="101D49"/>
              </a:buClr>
              <a:buSzPts val="1500"/>
              <a:buChar char="○"/>
            </a:pPr>
            <a:r>
              <a:rPr lang="en-US" sz="1500" dirty="0">
                <a:solidFill>
                  <a:srgbClr val="101D49"/>
                </a:solidFill>
              </a:rPr>
              <a:t>Optional Submission Forms/Documents</a:t>
            </a:r>
            <a:endParaRPr sz="1500" dirty="0"/>
          </a:p>
          <a:p>
            <a:pPr marL="914400" lvl="1" indent="-323850" algn="l" rtl="0">
              <a:lnSpc>
                <a:spcPct val="84000"/>
              </a:lnSpc>
              <a:spcBef>
                <a:spcPts val="200"/>
              </a:spcBef>
              <a:spcAft>
                <a:spcPts val="0"/>
              </a:spcAft>
              <a:buClr>
                <a:srgbClr val="101D49"/>
              </a:buClr>
              <a:buSzPts val="1500"/>
              <a:buChar char="○"/>
            </a:pPr>
            <a:r>
              <a:rPr lang="en-US" sz="1500" dirty="0">
                <a:solidFill>
                  <a:srgbClr val="101D49"/>
                </a:solidFill>
              </a:rPr>
              <a:t>Required Submission Forms/Documents</a:t>
            </a:r>
            <a:endParaRPr sz="1500" dirty="0"/>
          </a:p>
          <a:p>
            <a:pPr marL="914400" lvl="1" indent="-323850" algn="l" rtl="0">
              <a:lnSpc>
                <a:spcPct val="84000"/>
              </a:lnSpc>
              <a:spcBef>
                <a:spcPts val="200"/>
              </a:spcBef>
              <a:spcAft>
                <a:spcPts val="0"/>
              </a:spcAft>
              <a:buClr>
                <a:srgbClr val="101D49"/>
              </a:buClr>
              <a:buSzPts val="1500"/>
              <a:buChar char="○"/>
            </a:pPr>
            <a:r>
              <a:rPr lang="en-US" sz="1500" dirty="0">
                <a:solidFill>
                  <a:srgbClr val="101D49"/>
                </a:solidFill>
              </a:rPr>
              <a:t>Submission Requirements</a:t>
            </a:r>
            <a:endParaRPr sz="1500" dirty="0"/>
          </a:p>
          <a:p>
            <a:pPr marL="914400" lvl="1" indent="-323850" algn="l" rtl="0">
              <a:lnSpc>
                <a:spcPct val="84000"/>
              </a:lnSpc>
              <a:spcBef>
                <a:spcPts val="200"/>
              </a:spcBef>
              <a:spcAft>
                <a:spcPts val="0"/>
              </a:spcAft>
              <a:buClr>
                <a:srgbClr val="101D49"/>
              </a:buClr>
              <a:buSzPts val="1500"/>
              <a:buChar char="○"/>
            </a:pPr>
            <a:r>
              <a:rPr lang="en-US" sz="1500" dirty="0">
                <a:solidFill>
                  <a:srgbClr val="101D49"/>
                </a:solidFill>
              </a:rPr>
              <a:t>Additional Information</a:t>
            </a:r>
            <a:endParaRPr sz="1500" dirty="0"/>
          </a:p>
          <a:p>
            <a:pPr marL="384038" lvl="0" indent="-352288" algn="l" rtl="0">
              <a:lnSpc>
                <a:spcPct val="84000"/>
              </a:lnSpc>
              <a:spcBef>
                <a:spcPts val="200"/>
              </a:spcBef>
              <a:spcAft>
                <a:spcPts val="0"/>
              </a:spcAft>
              <a:buClr>
                <a:srgbClr val="101D49"/>
              </a:buClr>
              <a:buSzPts val="1500"/>
              <a:buChar char="●"/>
            </a:pPr>
            <a:r>
              <a:rPr lang="en-US" sz="1500" dirty="0">
                <a:solidFill>
                  <a:srgbClr val="101D49"/>
                </a:solidFill>
              </a:rPr>
              <a:t>Questions</a:t>
            </a:r>
            <a:endParaRPr sz="1500" dirty="0"/>
          </a:p>
        </p:txBody>
      </p:sp>
      <p:sp>
        <p:nvSpPr>
          <p:cNvPr id="199" name="Google Shape;199;p2"/>
          <p:cNvSpPr txBox="1">
            <a:spLocks noGrp="1"/>
          </p:cNvSpPr>
          <p:nvPr>
            <p:ph type="body" idx="2"/>
          </p:nvPr>
        </p:nvSpPr>
        <p:spPr>
          <a:xfrm>
            <a:off x="1371600" y="1490472"/>
            <a:ext cx="4443900" cy="3569400"/>
          </a:xfrm>
          <a:prstGeom prst="rect">
            <a:avLst/>
          </a:prstGeom>
          <a:noFill/>
          <a:ln>
            <a:noFill/>
          </a:ln>
        </p:spPr>
        <p:txBody>
          <a:bodyPr spcFirstLastPara="1" wrap="square" lIns="91425" tIns="45700" rIns="91425" bIns="45700" anchor="t" anchorCtr="0">
            <a:noAutofit/>
          </a:bodyPr>
          <a:lstStyle/>
          <a:p>
            <a:pPr marL="384038" lvl="0" indent="-352288" algn="l" rtl="0">
              <a:lnSpc>
                <a:spcPct val="94000"/>
              </a:lnSpc>
              <a:spcBef>
                <a:spcPts val="0"/>
              </a:spcBef>
              <a:spcAft>
                <a:spcPts val="0"/>
              </a:spcAft>
              <a:buClr>
                <a:srgbClr val="101D49"/>
              </a:buClr>
              <a:buSzPts val="1500"/>
              <a:buChar char="●"/>
            </a:pPr>
            <a:r>
              <a:rPr lang="en-US" sz="1500">
                <a:solidFill>
                  <a:srgbClr val="101D49"/>
                </a:solidFill>
              </a:rPr>
              <a:t>General Information</a:t>
            </a:r>
            <a:endParaRPr sz="1500"/>
          </a:p>
          <a:p>
            <a:pPr marL="384037" lvl="0" indent="-352287" algn="l" rtl="0">
              <a:lnSpc>
                <a:spcPct val="94000"/>
              </a:lnSpc>
              <a:spcBef>
                <a:spcPts val="200"/>
              </a:spcBef>
              <a:spcAft>
                <a:spcPts val="0"/>
              </a:spcAft>
              <a:buClr>
                <a:srgbClr val="101D49"/>
              </a:buClr>
              <a:buSzPts val="1500"/>
              <a:buChar char="●"/>
            </a:pPr>
            <a:r>
              <a:rPr lang="en-US" sz="1500">
                <a:solidFill>
                  <a:srgbClr val="101D49"/>
                </a:solidFill>
              </a:rPr>
              <a:t>RFP 25-83305 Overview</a:t>
            </a:r>
            <a:endParaRPr sz="1500">
              <a:solidFill>
                <a:srgbClr val="101D49"/>
              </a:solidFill>
            </a:endParaRPr>
          </a:p>
          <a:p>
            <a:pPr marL="914400" lvl="1" indent="-323850" algn="l" rtl="0">
              <a:lnSpc>
                <a:spcPct val="94000"/>
              </a:lnSpc>
              <a:spcBef>
                <a:spcPts val="200"/>
              </a:spcBef>
              <a:spcAft>
                <a:spcPts val="0"/>
              </a:spcAft>
              <a:buClr>
                <a:srgbClr val="101D49"/>
              </a:buClr>
              <a:buSzPts val="1500"/>
              <a:buChar char="○"/>
            </a:pPr>
            <a:r>
              <a:rPr lang="en-US" sz="1500">
                <a:solidFill>
                  <a:srgbClr val="101D49"/>
                </a:solidFill>
              </a:rPr>
              <a:t>Purpose of RFP and Background</a:t>
            </a:r>
            <a:endParaRPr sz="1500"/>
          </a:p>
          <a:p>
            <a:pPr marL="914400" lvl="1" indent="-323850" algn="l" rtl="0">
              <a:lnSpc>
                <a:spcPct val="94000"/>
              </a:lnSpc>
              <a:spcBef>
                <a:spcPts val="200"/>
              </a:spcBef>
              <a:spcAft>
                <a:spcPts val="0"/>
              </a:spcAft>
              <a:buClr>
                <a:srgbClr val="101D49"/>
              </a:buClr>
              <a:buSzPts val="1500"/>
              <a:buChar char="○"/>
            </a:pPr>
            <a:r>
              <a:rPr lang="en-US" sz="1500">
                <a:solidFill>
                  <a:srgbClr val="101D49"/>
                </a:solidFill>
              </a:rPr>
              <a:t>Scope of Work - Attachment K</a:t>
            </a:r>
            <a:endParaRPr sz="1500"/>
          </a:p>
          <a:p>
            <a:pPr marL="914400" lvl="1" indent="-323850" algn="l" rtl="0">
              <a:lnSpc>
                <a:spcPct val="94000"/>
              </a:lnSpc>
              <a:spcBef>
                <a:spcPts val="200"/>
              </a:spcBef>
              <a:spcAft>
                <a:spcPts val="0"/>
              </a:spcAft>
              <a:buClr>
                <a:srgbClr val="101D49"/>
              </a:buClr>
              <a:buSzPts val="1500"/>
              <a:buChar char="○"/>
            </a:pPr>
            <a:r>
              <a:rPr lang="en-US" sz="1500">
                <a:solidFill>
                  <a:srgbClr val="101D49"/>
                </a:solidFill>
              </a:rPr>
              <a:t>Term of Contract</a:t>
            </a:r>
            <a:endParaRPr sz="1500"/>
          </a:p>
          <a:p>
            <a:pPr marL="914400" lvl="1" indent="-323850" algn="l" rtl="0">
              <a:lnSpc>
                <a:spcPct val="94000"/>
              </a:lnSpc>
              <a:spcBef>
                <a:spcPts val="200"/>
              </a:spcBef>
              <a:spcAft>
                <a:spcPts val="0"/>
              </a:spcAft>
              <a:buClr>
                <a:srgbClr val="101D49"/>
              </a:buClr>
              <a:buSzPts val="1500"/>
              <a:buChar char="○"/>
            </a:pPr>
            <a:r>
              <a:rPr lang="en-US" sz="1500">
                <a:solidFill>
                  <a:srgbClr val="101D49"/>
                </a:solidFill>
              </a:rPr>
              <a:t>Key Dates</a:t>
            </a:r>
            <a:endParaRPr sz="1500"/>
          </a:p>
          <a:p>
            <a:pPr marL="384038" lvl="0" indent="-352288" algn="l" rtl="0">
              <a:lnSpc>
                <a:spcPct val="94000"/>
              </a:lnSpc>
              <a:spcBef>
                <a:spcPts val="200"/>
              </a:spcBef>
              <a:spcAft>
                <a:spcPts val="0"/>
              </a:spcAft>
              <a:buClr>
                <a:srgbClr val="101D49"/>
              </a:buClr>
              <a:buSzPts val="1500"/>
              <a:buChar char="●"/>
            </a:pPr>
            <a:r>
              <a:rPr lang="en-US" sz="1500">
                <a:solidFill>
                  <a:srgbClr val="101D49"/>
                </a:solidFill>
              </a:rPr>
              <a:t>Proposal Instructions and Evaluation Criteria</a:t>
            </a:r>
            <a:endParaRPr sz="1500"/>
          </a:p>
          <a:p>
            <a:pPr marL="914377" lvl="1" indent="-352288" algn="l" rtl="0">
              <a:lnSpc>
                <a:spcPct val="94000"/>
              </a:lnSpc>
              <a:spcBef>
                <a:spcPts val="200"/>
              </a:spcBef>
              <a:spcAft>
                <a:spcPts val="0"/>
              </a:spcAft>
              <a:buClr>
                <a:srgbClr val="101D49"/>
              </a:buClr>
              <a:buSzPts val="1500"/>
              <a:buChar char="○"/>
            </a:pPr>
            <a:r>
              <a:rPr lang="en-US" sz="1500">
                <a:solidFill>
                  <a:srgbClr val="101D49"/>
                </a:solidFill>
              </a:rPr>
              <a:t>Executive Summary</a:t>
            </a:r>
            <a:endParaRPr sz="1500"/>
          </a:p>
          <a:p>
            <a:pPr marL="914377" lvl="1" indent="-352288" algn="l" rtl="0">
              <a:lnSpc>
                <a:spcPct val="94000"/>
              </a:lnSpc>
              <a:spcBef>
                <a:spcPts val="200"/>
              </a:spcBef>
              <a:spcAft>
                <a:spcPts val="0"/>
              </a:spcAft>
              <a:buClr>
                <a:srgbClr val="101D49"/>
              </a:buClr>
              <a:buSzPts val="1500"/>
              <a:buChar char="○"/>
            </a:pPr>
            <a:r>
              <a:rPr lang="en-US" sz="1500">
                <a:solidFill>
                  <a:srgbClr val="101D49"/>
                </a:solidFill>
              </a:rPr>
              <a:t>Attestation Form - Attachment J</a:t>
            </a:r>
            <a:endParaRPr sz="1500"/>
          </a:p>
          <a:p>
            <a:pPr marL="914377" lvl="1" indent="-352288" algn="l" rtl="0">
              <a:lnSpc>
                <a:spcPct val="94000"/>
              </a:lnSpc>
              <a:spcBef>
                <a:spcPts val="200"/>
              </a:spcBef>
              <a:spcAft>
                <a:spcPts val="0"/>
              </a:spcAft>
              <a:buClr>
                <a:srgbClr val="101D49"/>
              </a:buClr>
              <a:buSzPts val="1500"/>
              <a:buChar char="○"/>
            </a:pPr>
            <a:r>
              <a:rPr lang="en-US" sz="1500">
                <a:solidFill>
                  <a:srgbClr val="101D49"/>
                </a:solidFill>
              </a:rPr>
              <a:t>Buy Indiana - RFP Section 2.6.2 &amp; IN Economic Impact  - Attachment C</a:t>
            </a:r>
            <a:endParaRPr sz="1500"/>
          </a:p>
          <a:p>
            <a:pPr marL="914377" lvl="1" indent="-352288" algn="l" rtl="0">
              <a:lnSpc>
                <a:spcPct val="94000"/>
              </a:lnSpc>
              <a:spcBef>
                <a:spcPts val="200"/>
              </a:spcBef>
              <a:spcAft>
                <a:spcPts val="0"/>
              </a:spcAft>
              <a:buClr>
                <a:srgbClr val="101D49"/>
              </a:buClr>
              <a:buSzPts val="1500"/>
              <a:buChar char="○"/>
            </a:pPr>
            <a:r>
              <a:rPr lang="en-US" sz="1500">
                <a:solidFill>
                  <a:srgbClr val="101D49"/>
                </a:solidFill>
              </a:rPr>
              <a:t>Business Proposal - Attachment E</a:t>
            </a:r>
            <a:endParaRPr sz="1500"/>
          </a:p>
          <a:p>
            <a:pPr marL="914377" lvl="1" indent="-352288" algn="l" rtl="0">
              <a:lnSpc>
                <a:spcPct val="94000"/>
              </a:lnSpc>
              <a:spcBef>
                <a:spcPts val="200"/>
              </a:spcBef>
              <a:spcAft>
                <a:spcPts val="0"/>
              </a:spcAft>
              <a:buClr>
                <a:srgbClr val="101D49"/>
              </a:buClr>
              <a:buSzPts val="1500"/>
              <a:buChar char="○"/>
            </a:pPr>
            <a:r>
              <a:rPr lang="en-US" sz="1500">
                <a:solidFill>
                  <a:srgbClr val="101D49"/>
                </a:solidFill>
              </a:rPr>
              <a:t>Technical Proposal - Attachment F</a:t>
            </a:r>
            <a:endParaRPr sz="1500"/>
          </a:p>
          <a:p>
            <a:pPr marL="914377" lvl="1" indent="-352288" algn="l" rtl="0">
              <a:lnSpc>
                <a:spcPct val="94000"/>
              </a:lnSpc>
              <a:spcBef>
                <a:spcPts val="200"/>
              </a:spcBef>
              <a:spcAft>
                <a:spcPts val="0"/>
              </a:spcAft>
              <a:buClr>
                <a:srgbClr val="101D49"/>
              </a:buClr>
              <a:buSzPts val="1500"/>
              <a:buChar char="○"/>
            </a:pPr>
            <a:r>
              <a:rPr lang="en-US" sz="1500">
                <a:solidFill>
                  <a:srgbClr val="101D49"/>
                </a:solidFill>
              </a:rPr>
              <a:t>Minimum Requirements - Attachment F1</a:t>
            </a:r>
            <a:endParaRPr sz="1500"/>
          </a:p>
          <a:p>
            <a:pPr marL="914377" lvl="1" indent="-352287" algn="l" rtl="0">
              <a:lnSpc>
                <a:spcPct val="94000"/>
              </a:lnSpc>
              <a:spcBef>
                <a:spcPts val="200"/>
              </a:spcBef>
              <a:spcAft>
                <a:spcPts val="0"/>
              </a:spcAft>
              <a:buClr>
                <a:srgbClr val="101D49"/>
              </a:buClr>
              <a:buSzPts val="1500"/>
              <a:buChar char="○"/>
            </a:pPr>
            <a:r>
              <a:rPr lang="en-US" sz="1500">
                <a:solidFill>
                  <a:srgbClr val="101D49"/>
                </a:solidFill>
              </a:rPr>
              <a:t>Cost Proposal - Attachment D</a:t>
            </a:r>
            <a:endParaRPr sz="1500">
              <a:solidFill>
                <a:srgbClr val="101D49"/>
              </a:solidFill>
            </a:endParaRPr>
          </a:p>
          <a:p>
            <a:pPr marL="914377" lvl="1" indent="-352287" algn="l" rtl="0">
              <a:lnSpc>
                <a:spcPct val="94000"/>
              </a:lnSpc>
              <a:spcBef>
                <a:spcPts val="200"/>
              </a:spcBef>
              <a:spcAft>
                <a:spcPts val="0"/>
              </a:spcAft>
              <a:buClr>
                <a:srgbClr val="101D49"/>
              </a:buClr>
              <a:buSzPts val="1500"/>
              <a:buChar char="○"/>
            </a:pPr>
            <a:r>
              <a:rPr lang="en-US" sz="1500">
                <a:solidFill>
                  <a:srgbClr val="101D49"/>
                </a:solidFill>
              </a:rPr>
              <a:t>Confidential Information</a:t>
            </a:r>
            <a:endParaRPr sz="1500">
              <a:solidFill>
                <a:srgbClr val="101D49"/>
              </a:solidFill>
            </a:endParaRPr>
          </a:p>
          <a:p>
            <a:pPr marL="914377" lvl="1" indent="-352288" algn="l" rtl="0">
              <a:lnSpc>
                <a:spcPct val="94000"/>
              </a:lnSpc>
              <a:spcBef>
                <a:spcPts val="200"/>
              </a:spcBef>
              <a:spcAft>
                <a:spcPts val="0"/>
              </a:spcAft>
              <a:buClr>
                <a:srgbClr val="101D49"/>
              </a:buClr>
              <a:buSzPts val="1500"/>
              <a:buChar char="○"/>
            </a:pPr>
            <a:r>
              <a:rPr lang="en-US" sz="1500">
                <a:solidFill>
                  <a:srgbClr val="101D49"/>
                </a:solidFill>
              </a:rPr>
              <a:t>Evaluation Criteria</a:t>
            </a:r>
            <a:endParaRPr sz="1500">
              <a:solidFill>
                <a:srgbClr val="101D49"/>
              </a:solidFill>
            </a:endParaRPr>
          </a:p>
        </p:txBody>
      </p:sp>
      <p:sp>
        <p:nvSpPr>
          <p:cNvPr id="200" name="Google Shape;200;p2"/>
          <p:cNvSpPr txBox="1">
            <a:spLocks noGrp="1"/>
          </p:cNvSpPr>
          <p:nvPr>
            <p:ph type="title"/>
          </p:nvPr>
        </p:nvSpPr>
        <p:spPr>
          <a:xfrm>
            <a:off x="1371600" y="765606"/>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Agenda</a:t>
            </a:r>
            <a:endParaRPr sz="40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g2d909ee81e5_0_17"/>
          <p:cNvSpPr txBox="1">
            <a:spLocks noGrp="1"/>
          </p:cNvSpPr>
          <p:nvPr>
            <p:ph type="title"/>
          </p:nvPr>
        </p:nvSpPr>
        <p:spPr>
          <a:xfrm>
            <a:off x="1371600" y="761591"/>
            <a:ext cx="96012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3600" dirty="0"/>
              <a:t>Cost Proposal Telephonic Tab – Attachment D</a:t>
            </a:r>
            <a:endParaRPr sz="3600" dirty="0"/>
          </a:p>
        </p:txBody>
      </p:sp>
      <p:sp>
        <p:nvSpPr>
          <p:cNvPr id="331" name="Google Shape;331;g2d909ee81e5_0_17"/>
          <p:cNvSpPr txBox="1">
            <a:spLocks noGrp="1"/>
          </p:cNvSpPr>
          <p:nvPr>
            <p:ph type="body" idx="1"/>
          </p:nvPr>
        </p:nvSpPr>
        <p:spPr>
          <a:xfrm>
            <a:off x="1371600" y="1847088"/>
            <a:ext cx="9601200" cy="18771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700">
                <a:solidFill>
                  <a:srgbClr val="101D49"/>
                </a:solidFill>
              </a:rPr>
              <a:t>Please complete the template provided for the Cost Proposal by populating ONLY the yellow shaded cells. Cells shaded in blue will populate automatically. Cost proposals will be evaluated based upon the proven ability of the Respondent to satisfy the requirements of the solicitation in a cost-effective manner.</a:t>
            </a:r>
            <a:endParaRPr sz="1700">
              <a:solidFill>
                <a:srgbClr val="101D49"/>
              </a:solidFill>
            </a:endParaRPr>
          </a:p>
          <a:p>
            <a:pPr marL="457200" lvl="0" indent="-336550" algn="l" rtl="0">
              <a:spcBef>
                <a:spcPts val="1200"/>
              </a:spcBef>
              <a:spcAft>
                <a:spcPts val="0"/>
              </a:spcAft>
              <a:buClr>
                <a:schemeClr val="dk1"/>
              </a:buClr>
              <a:buSzPts val="1700"/>
              <a:buChar char="●"/>
            </a:pPr>
            <a:r>
              <a:rPr lang="en-US" sz="1700">
                <a:solidFill>
                  <a:srgbClr val="FF0000"/>
                </a:solidFill>
              </a:rPr>
              <a:t>For the Telephonic tab, provide the rate for item numbers B1-11 (Cell G8-18) and B12-22 (Cell F23-33) </a:t>
            </a:r>
            <a:r>
              <a:rPr lang="en-US" sz="1700">
                <a:solidFill>
                  <a:schemeClr val="dk1"/>
                </a:solidFill>
              </a:rPr>
              <a:t>with the understanding that B12-22 will not be evaluated. </a:t>
            </a:r>
            <a:endParaRPr sz="1700">
              <a:solidFill>
                <a:schemeClr val="dk1"/>
              </a:solidFill>
            </a:endParaRPr>
          </a:p>
          <a:p>
            <a:pPr marL="0" lvl="0" indent="0" algn="l" rtl="0">
              <a:spcBef>
                <a:spcPts val="1200"/>
              </a:spcBef>
              <a:spcAft>
                <a:spcPts val="0"/>
              </a:spcAft>
              <a:buNone/>
            </a:pPr>
            <a:r>
              <a:rPr lang="en-US" sz="1700">
                <a:solidFill>
                  <a:srgbClr val="101D49"/>
                </a:solidFill>
              </a:rPr>
              <a:t>The screenshot below represents an abbreviated version of this tab. Please refer to Att. D for a complete version of the tab.</a:t>
            </a:r>
            <a:endParaRPr sz="1700">
              <a:solidFill>
                <a:srgbClr val="101D49"/>
              </a:solidFill>
            </a:endParaRPr>
          </a:p>
        </p:txBody>
      </p:sp>
      <p:graphicFrame>
        <p:nvGraphicFramePr>
          <p:cNvPr id="332" name="Google Shape;332;g2d909ee81e5_0_17"/>
          <p:cNvGraphicFramePr/>
          <p:nvPr/>
        </p:nvGraphicFramePr>
        <p:xfrm>
          <a:off x="1021063" y="4039375"/>
          <a:ext cx="10149850" cy="919293"/>
        </p:xfrm>
        <a:graphic>
          <a:graphicData uri="http://schemas.openxmlformats.org/drawingml/2006/table">
            <a:tbl>
              <a:tblPr>
                <a:noFill/>
                <a:tableStyleId>{247451A7-F40B-4638-9BFC-84D85300B416}</a:tableStyleId>
              </a:tblPr>
              <a:tblGrid>
                <a:gridCol w="606750">
                  <a:extLst>
                    <a:ext uri="{9D8B030D-6E8A-4147-A177-3AD203B41FA5}">
                      <a16:colId xmlns:a16="http://schemas.microsoft.com/office/drawing/2014/main" val="20000"/>
                    </a:ext>
                  </a:extLst>
                </a:gridCol>
                <a:gridCol w="2444275">
                  <a:extLst>
                    <a:ext uri="{9D8B030D-6E8A-4147-A177-3AD203B41FA5}">
                      <a16:colId xmlns:a16="http://schemas.microsoft.com/office/drawing/2014/main" val="20001"/>
                    </a:ext>
                  </a:extLst>
                </a:gridCol>
                <a:gridCol w="2955675">
                  <a:extLst>
                    <a:ext uri="{9D8B030D-6E8A-4147-A177-3AD203B41FA5}">
                      <a16:colId xmlns:a16="http://schemas.microsoft.com/office/drawing/2014/main" val="20002"/>
                    </a:ext>
                  </a:extLst>
                </a:gridCol>
                <a:gridCol w="1126800">
                  <a:extLst>
                    <a:ext uri="{9D8B030D-6E8A-4147-A177-3AD203B41FA5}">
                      <a16:colId xmlns:a16="http://schemas.microsoft.com/office/drawing/2014/main" val="20003"/>
                    </a:ext>
                  </a:extLst>
                </a:gridCol>
                <a:gridCol w="459400">
                  <a:extLst>
                    <a:ext uri="{9D8B030D-6E8A-4147-A177-3AD203B41FA5}">
                      <a16:colId xmlns:a16="http://schemas.microsoft.com/office/drawing/2014/main" val="20004"/>
                    </a:ext>
                  </a:extLst>
                </a:gridCol>
                <a:gridCol w="728075">
                  <a:extLst>
                    <a:ext uri="{9D8B030D-6E8A-4147-A177-3AD203B41FA5}">
                      <a16:colId xmlns:a16="http://schemas.microsoft.com/office/drawing/2014/main" val="20005"/>
                    </a:ext>
                  </a:extLst>
                </a:gridCol>
                <a:gridCol w="797425">
                  <a:extLst>
                    <a:ext uri="{9D8B030D-6E8A-4147-A177-3AD203B41FA5}">
                      <a16:colId xmlns:a16="http://schemas.microsoft.com/office/drawing/2014/main" val="20006"/>
                    </a:ext>
                  </a:extLst>
                </a:gridCol>
                <a:gridCol w="1031450">
                  <a:extLst>
                    <a:ext uri="{9D8B030D-6E8A-4147-A177-3AD203B41FA5}">
                      <a16:colId xmlns:a16="http://schemas.microsoft.com/office/drawing/2014/main" val="20007"/>
                    </a:ext>
                  </a:extLst>
                </a:gridCol>
              </a:tblGrid>
              <a:tr h="513650">
                <a:tc>
                  <a:txBody>
                    <a:bodyPr/>
                    <a:lstStyle/>
                    <a:p>
                      <a:pPr marL="0" lvl="0" indent="0" algn="ctr" rtl="0">
                        <a:lnSpc>
                          <a:spcPct val="115000"/>
                        </a:lnSpc>
                        <a:spcBef>
                          <a:spcPts val="0"/>
                        </a:spcBef>
                        <a:spcAft>
                          <a:spcPts val="0"/>
                        </a:spcAft>
                        <a:buNone/>
                      </a:pPr>
                      <a:r>
                        <a:rPr lang="en-US" sz="1000" b="1">
                          <a:latin typeface="Calibri"/>
                          <a:ea typeface="Calibri"/>
                          <a:cs typeface="Calibri"/>
                          <a:sym typeface="Calibri"/>
                        </a:rPr>
                        <a:t>Item Number</a:t>
                      </a:r>
                      <a:endParaRPr sz="10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32:0:0"/>
                      </a:ext>
                    </a:extLst>
                  </a:tcPr>
                </a:tc>
                <a:tc>
                  <a:txBody>
                    <a:bodyPr/>
                    <a:lstStyle/>
                    <a:p>
                      <a:pPr marL="0" lvl="0" indent="0" algn="ctr" rtl="0">
                        <a:lnSpc>
                          <a:spcPct val="115000"/>
                        </a:lnSpc>
                        <a:spcBef>
                          <a:spcPts val="0"/>
                        </a:spcBef>
                        <a:spcAft>
                          <a:spcPts val="0"/>
                        </a:spcAft>
                        <a:buNone/>
                      </a:pPr>
                      <a:r>
                        <a:rPr lang="en-US" sz="1000" b="1">
                          <a:latin typeface="Calibri"/>
                          <a:ea typeface="Calibri"/>
                          <a:cs typeface="Calibri"/>
                          <a:sym typeface="Calibri"/>
                        </a:rPr>
                        <a:t>Item Description</a:t>
                      </a:r>
                      <a:endParaRPr sz="10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32:0:1"/>
                      </a:ext>
                    </a:extLst>
                  </a:tcPr>
                </a:tc>
                <a:tc>
                  <a:txBody>
                    <a:bodyPr/>
                    <a:lstStyle/>
                    <a:p>
                      <a:pPr marL="0" lvl="0" indent="0" algn="ctr" rtl="0">
                        <a:lnSpc>
                          <a:spcPct val="115000"/>
                        </a:lnSpc>
                        <a:spcBef>
                          <a:spcPts val="0"/>
                        </a:spcBef>
                        <a:spcAft>
                          <a:spcPts val="0"/>
                        </a:spcAft>
                        <a:buNone/>
                      </a:pPr>
                      <a:r>
                        <a:rPr lang="en-US" sz="1000" b="1">
                          <a:latin typeface="Calibri"/>
                          <a:ea typeface="Calibri"/>
                          <a:cs typeface="Calibri"/>
                          <a:sym typeface="Calibri"/>
                        </a:rPr>
                        <a:t>Additional Item Detail, If Available</a:t>
                      </a:r>
                      <a:endParaRPr sz="10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32:0:2"/>
                      </a:ext>
                    </a:extLst>
                  </a:tcPr>
                </a:tc>
                <a:tc>
                  <a:txBody>
                    <a:bodyPr/>
                    <a:lstStyle/>
                    <a:p>
                      <a:pPr marL="0" lvl="0" indent="0" algn="ctr" rtl="0">
                        <a:lnSpc>
                          <a:spcPct val="115000"/>
                        </a:lnSpc>
                        <a:spcBef>
                          <a:spcPts val="0"/>
                        </a:spcBef>
                        <a:spcAft>
                          <a:spcPts val="0"/>
                        </a:spcAft>
                        <a:buNone/>
                      </a:pPr>
                      <a:r>
                        <a:rPr lang="en-US" sz="1000" b="1">
                          <a:latin typeface="Calibri"/>
                          <a:ea typeface="Calibri"/>
                          <a:cs typeface="Calibri"/>
                          <a:sym typeface="Calibri"/>
                        </a:rPr>
                        <a:t>Est. One Year Volume</a:t>
                      </a:r>
                      <a:endParaRPr sz="10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32:0:3"/>
                      </a:ext>
                    </a:extLst>
                  </a:tcPr>
                </a:tc>
                <a:tc>
                  <a:txBody>
                    <a:bodyPr/>
                    <a:lstStyle/>
                    <a:p>
                      <a:pPr marL="0" lvl="0" indent="0" algn="ctr" rtl="0">
                        <a:lnSpc>
                          <a:spcPct val="115000"/>
                        </a:lnSpc>
                        <a:spcBef>
                          <a:spcPts val="0"/>
                        </a:spcBef>
                        <a:spcAft>
                          <a:spcPts val="0"/>
                        </a:spcAft>
                        <a:buNone/>
                      </a:pPr>
                      <a:r>
                        <a:rPr lang="en-US" sz="1000" b="1">
                          <a:latin typeface="Calibri"/>
                          <a:ea typeface="Calibri"/>
                          <a:cs typeface="Calibri"/>
                          <a:sym typeface="Calibri"/>
                        </a:rPr>
                        <a:t>UOM</a:t>
                      </a:r>
                      <a:endParaRPr sz="10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32:0:4"/>
                      </a:ext>
                    </a:extLst>
                  </a:tcPr>
                </a:tc>
                <a:tc>
                  <a:txBody>
                    <a:bodyPr/>
                    <a:lstStyle/>
                    <a:p>
                      <a:pPr marL="0" lvl="0" indent="0" algn="ctr" rtl="0">
                        <a:lnSpc>
                          <a:spcPct val="115000"/>
                        </a:lnSpc>
                        <a:spcBef>
                          <a:spcPts val="0"/>
                        </a:spcBef>
                        <a:spcAft>
                          <a:spcPts val="0"/>
                        </a:spcAft>
                        <a:buNone/>
                      </a:pPr>
                      <a:r>
                        <a:rPr lang="en-US" sz="1000" b="1">
                          <a:latin typeface="Calibri"/>
                          <a:ea typeface="Calibri"/>
                          <a:cs typeface="Calibri"/>
                          <a:sym typeface="Calibri"/>
                        </a:rPr>
                        <a:t>Rate</a:t>
                      </a:r>
                      <a:endParaRPr sz="10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9050" cap="flat" cmpd="sng">
                      <a:solidFill>
                        <a:srgbClr val="FF0000"/>
                      </a:solidFill>
                      <a:prstDash val="solid"/>
                      <a:round/>
                      <a:headEnd type="none" w="sm" len="sm"/>
                      <a:tailEnd type="none" w="sm" len="sm"/>
                    </a:lnB>
                    <a:solidFill>
                      <a:srgbClr val="D8D8D8"/>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32:0:5"/>
                      </a:ext>
                    </a:extLst>
                  </a:tcPr>
                </a:tc>
                <a:tc>
                  <a:txBody>
                    <a:bodyPr/>
                    <a:lstStyle/>
                    <a:p>
                      <a:pPr marL="0" lvl="0" indent="0" algn="ctr" rtl="0">
                        <a:lnSpc>
                          <a:spcPct val="115000"/>
                        </a:lnSpc>
                        <a:spcBef>
                          <a:spcPts val="0"/>
                        </a:spcBef>
                        <a:spcAft>
                          <a:spcPts val="0"/>
                        </a:spcAft>
                        <a:buNone/>
                      </a:pPr>
                      <a:r>
                        <a:rPr lang="en-US" sz="1000" b="1">
                          <a:latin typeface="Calibri"/>
                          <a:ea typeface="Calibri"/>
                          <a:cs typeface="Calibri"/>
                          <a:sym typeface="Calibri"/>
                        </a:rPr>
                        <a:t>Annual Cost</a:t>
                      </a:r>
                      <a:endParaRPr sz="10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32:0:6"/>
                      </a:ext>
                    </a:extLst>
                  </a:tcPr>
                </a:tc>
                <a:tc>
                  <a:txBody>
                    <a:bodyPr/>
                    <a:lstStyle/>
                    <a:p>
                      <a:pPr marL="0" lvl="0" indent="0" algn="ctr" rtl="0">
                        <a:lnSpc>
                          <a:spcPct val="115000"/>
                        </a:lnSpc>
                        <a:spcBef>
                          <a:spcPts val="0"/>
                        </a:spcBef>
                        <a:spcAft>
                          <a:spcPts val="0"/>
                        </a:spcAft>
                        <a:buNone/>
                      </a:pPr>
                      <a:r>
                        <a:rPr lang="en-US" sz="1000" b="1">
                          <a:latin typeface="Calibri"/>
                          <a:ea typeface="Calibri"/>
                          <a:cs typeface="Calibri"/>
                          <a:sym typeface="Calibri"/>
                        </a:rPr>
                        <a:t>Four Year Contract Cost</a:t>
                      </a:r>
                      <a:endParaRPr sz="10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32:0:7"/>
                      </a:ext>
                    </a:extLst>
                  </a:tcPr>
                </a:tc>
                <a:extLst>
                  <a:ext uri="{0D108BD9-81ED-4DB2-BD59-A6C34878D82A}">
                    <a16:rowId xmlns:a16="http://schemas.microsoft.com/office/drawing/2014/main" val="10000"/>
                  </a:ext>
                </a:extLst>
              </a:tr>
              <a:tr h="387100">
                <a:tc>
                  <a:txBody>
                    <a:bodyPr/>
                    <a:lstStyle/>
                    <a:p>
                      <a:pPr marL="0" lvl="0" indent="0" algn="ctr" rtl="0">
                        <a:lnSpc>
                          <a:spcPct val="115000"/>
                        </a:lnSpc>
                        <a:spcBef>
                          <a:spcPts val="0"/>
                        </a:spcBef>
                        <a:spcAft>
                          <a:spcPts val="0"/>
                        </a:spcAft>
                        <a:buNone/>
                      </a:pPr>
                      <a:r>
                        <a:rPr lang="en-US" sz="1000">
                          <a:latin typeface="Calibri"/>
                          <a:ea typeface="Calibri"/>
                          <a:cs typeface="Calibri"/>
                          <a:sym typeface="Calibri"/>
                        </a:rPr>
                        <a:t>B1</a:t>
                      </a:r>
                      <a:endParaRPr sz="1000">
                        <a:latin typeface="Calibri"/>
                        <a:ea typeface="Calibri"/>
                        <a:cs typeface="Calibri"/>
                        <a:sym typeface="Calibri"/>
                      </a:endParaRPr>
                    </a:p>
                  </a:txBody>
                  <a:tcPr marL="28575" marR="2857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32:1:0"/>
                      </a:ext>
                    </a:extLst>
                  </a:tcPr>
                </a:tc>
                <a:tc>
                  <a:txBody>
                    <a:bodyPr/>
                    <a:lstStyle/>
                    <a:p>
                      <a:pPr marL="0" lvl="0" indent="0" algn="ctr" rtl="0">
                        <a:lnSpc>
                          <a:spcPct val="115000"/>
                        </a:lnSpc>
                        <a:spcBef>
                          <a:spcPts val="0"/>
                        </a:spcBef>
                        <a:spcAft>
                          <a:spcPts val="0"/>
                        </a:spcAft>
                        <a:buNone/>
                      </a:pPr>
                      <a:r>
                        <a:rPr lang="en-US" sz="1000">
                          <a:latin typeface="Calibri"/>
                          <a:ea typeface="Calibri"/>
                          <a:cs typeface="Calibri"/>
                          <a:sym typeface="Calibri"/>
                        </a:rPr>
                        <a:t>Telephonic Interpreter, Spanish</a:t>
                      </a:r>
                      <a:endParaRPr sz="1000">
                        <a:latin typeface="Calibri"/>
                        <a:ea typeface="Calibri"/>
                        <a:cs typeface="Calibri"/>
                        <a:sym typeface="Calibri"/>
                      </a:endParaRPr>
                    </a:p>
                  </a:txBody>
                  <a:tcPr marL="28575" marR="2857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32:1:1"/>
                      </a:ext>
                    </a:extLst>
                  </a:tcPr>
                </a:tc>
                <a:tc>
                  <a:txBody>
                    <a:bodyPr/>
                    <a:lstStyle/>
                    <a:p>
                      <a:pPr marL="0" lvl="0" indent="0" algn="ctr" rtl="0">
                        <a:lnSpc>
                          <a:spcPct val="115000"/>
                        </a:lnSpc>
                        <a:spcBef>
                          <a:spcPts val="0"/>
                        </a:spcBef>
                        <a:spcAft>
                          <a:spcPts val="0"/>
                        </a:spcAft>
                        <a:buNone/>
                      </a:pPr>
                      <a:r>
                        <a:rPr lang="en-US" sz="1000">
                          <a:latin typeface="Calibri"/>
                          <a:ea typeface="Calibri"/>
                          <a:cs typeface="Calibri"/>
                          <a:sym typeface="Calibri"/>
                        </a:rPr>
                        <a:t>Normal business hours</a:t>
                      </a:r>
                      <a:endParaRPr sz="1000">
                        <a:latin typeface="Calibri"/>
                        <a:ea typeface="Calibri"/>
                        <a:cs typeface="Calibri"/>
                        <a:sym typeface="Calibri"/>
                      </a:endParaRPr>
                    </a:p>
                  </a:txBody>
                  <a:tcPr marL="28575" marR="2857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32:1:2"/>
                      </a:ext>
                    </a:extLst>
                  </a:tcPr>
                </a:tc>
                <a:tc>
                  <a:txBody>
                    <a:bodyPr/>
                    <a:lstStyle/>
                    <a:p>
                      <a:pPr marL="0" lvl="0" indent="0" algn="ctr" rtl="0">
                        <a:lnSpc>
                          <a:spcPct val="115000"/>
                        </a:lnSpc>
                        <a:spcBef>
                          <a:spcPts val="0"/>
                        </a:spcBef>
                        <a:spcAft>
                          <a:spcPts val="0"/>
                        </a:spcAft>
                        <a:buNone/>
                      </a:pPr>
                      <a:r>
                        <a:rPr lang="en-US" sz="1000">
                          <a:latin typeface="Calibri"/>
                          <a:ea typeface="Calibri"/>
                          <a:cs typeface="Calibri"/>
                          <a:sym typeface="Calibri"/>
                        </a:rPr>
                        <a:t>2124715</a:t>
                      </a:r>
                      <a:endParaRPr sz="1000">
                        <a:latin typeface="Calibri"/>
                        <a:ea typeface="Calibri"/>
                        <a:cs typeface="Calibri"/>
                        <a:sym typeface="Calibri"/>
                      </a:endParaRPr>
                    </a:p>
                  </a:txBody>
                  <a:tcPr marL="28575" marR="2857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32:1:3"/>
                      </a:ext>
                    </a:extLst>
                  </a:tcPr>
                </a:tc>
                <a:tc>
                  <a:txBody>
                    <a:bodyPr/>
                    <a:lstStyle/>
                    <a:p>
                      <a:pPr marL="0" lvl="0" indent="0" algn="ctr" rtl="0">
                        <a:lnSpc>
                          <a:spcPct val="115000"/>
                        </a:lnSpc>
                        <a:spcBef>
                          <a:spcPts val="0"/>
                        </a:spcBef>
                        <a:spcAft>
                          <a:spcPts val="0"/>
                        </a:spcAft>
                        <a:buNone/>
                      </a:pPr>
                      <a:r>
                        <a:rPr lang="en-US" sz="1000">
                          <a:latin typeface="Calibri"/>
                          <a:ea typeface="Calibri"/>
                          <a:cs typeface="Calibri"/>
                          <a:sym typeface="Calibri"/>
                        </a:rPr>
                        <a:t>Min</a:t>
                      </a:r>
                      <a:endParaRPr sz="1000">
                        <a:latin typeface="Calibri"/>
                        <a:ea typeface="Calibri"/>
                        <a:cs typeface="Calibri"/>
                        <a:sym typeface="Calibri"/>
                      </a:endParaRPr>
                    </a:p>
                  </a:txBody>
                  <a:tcPr marL="28575" marR="28575" marT="91425" marB="91425">
                    <a:lnL w="9525" cap="flat" cmpd="sng">
                      <a:solidFill>
                        <a:srgbClr val="000000"/>
                      </a:solidFill>
                      <a:prstDash val="solid"/>
                      <a:round/>
                      <a:headEnd type="none" w="sm" len="sm"/>
                      <a:tailEnd type="none" w="sm" len="sm"/>
                    </a:lnL>
                    <a:lnR w="19050" cap="flat" cmpd="sng">
                      <a:solidFill>
                        <a:srgbClr val="FF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32:1:4"/>
                      </a:ext>
                    </a:extLst>
                  </a:tcPr>
                </a:tc>
                <a:tc>
                  <a:txBody>
                    <a:bodyPr/>
                    <a:lstStyle/>
                    <a:p>
                      <a:pPr marL="0" lvl="0" indent="0" algn="l" rtl="0">
                        <a:spcBef>
                          <a:spcPts val="0"/>
                        </a:spcBef>
                        <a:spcAft>
                          <a:spcPts val="0"/>
                        </a:spcAft>
                        <a:buNone/>
                      </a:pPr>
                      <a:endParaRPr>
                        <a:solidFill>
                          <a:srgbClr val="FF0000"/>
                        </a:solidFill>
                      </a:endParaRPr>
                    </a:p>
                  </a:txBody>
                  <a:tcPr marL="28575" marR="28575" marT="91425" marB="91425" anchor="b">
                    <a:lnL w="19050" cap="flat" cmpd="sng">
                      <a:solidFill>
                        <a:srgbClr val="FF0000"/>
                      </a:solidFill>
                      <a:prstDash val="solid"/>
                      <a:round/>
                      <a:headEnd type="none" w="sm" len="sm"/>
                      <a:tailEnd type="none" w="sm" len="sm"/>
                    </a:lnL>
                    <a:lnR w="19050" cap="flat" cmpd="sng">
                      <a:solidFill>
                        <a:srgbClr val="FF0000"/>
                      </a:solidFill>
                      <a:prstDash val="solid"/>
                      <a:round/>
                      <a:headEnd type="none" w="sm" len="sm"/>
                      <a:tailEnd type="none" w="sm" len="sm"/>
                    </a:lnR>
                    <a:lnT w="19050" cap="flat" cmpd="sng">
                      <a:solidFill>
                        <a:srgbClr val="FF0000"/>
                      </a:solidFill>
                      <a:prstDash val="solid"/>
                      <a:round/>
                      <a:headEnd type="none" w="sm" len="sm"/>
                      <a:tailEnd type="none" w="sm" len="sm"/>
                    </a:lnT>
                    <a:lnB w="19050" cap="flat" cmpd="sng">
                      <a:solidFill>
                        <a:srgbClr val="FF0000"/>
                      </a:solidFill>
                      <a:prstDash val="solid"/>
                      <a:round/>
                      <a:headEnd type="none" w="sm" len="sm"/>
                      <a:tailEnd type="none" w="sm" len="sm"/>
                    </a:lnB>
                    <a:solidFill>
                      <a:srgbClr val="FFFF9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32:1:5"/>
                      </a:ext>
                    </a:extLst>
                  </a:tcPr>
                </a:tc>
                <a:tc>
                  <a:txBody>
                    <a:bodyPr/>
                    <a:lstStyle/>
                    <a:p>
                      <a:pPr marL="0" lvl="0" indent="0" algn="ctr" rtl="0">
                        <a:lnSpc>
                          <a:spcPct val="115000"/>
                        </a:lnSpc>
                        <a:spcBef>
                          <a:spcPts val="0"/>
                        </a:spcBef>
                        <a:spcAft>
                          <a:spcPts val="0"/>
                        </a:spcAft>
                        <a:buNone/>
                      </a:pPr>
                      <a:r>
                        <a:rPr lang="en-US" sz="1000">
                          <a:latin typeface="Calibri"/>
                          <a:ea typeface="Calibri"/>
                          <a:cs typeface="Calibri"/>
                          <a:sym typeface="Calibri"/>
                        </a:rPr>
                        <a:t>$ -</a:t>
                      </a:r>
                      <a:endParaRPr sz="1000">
                        <a:latin typeface="Calibri"/>
                        <a:ea typeface="Calibri"/>
                        <a:cs typeface="Calibri"/>
                        <a:sym typeface="Calibri"/>
                      </a:endParaRPr>
                    </a:p>
                  </a:txBody>
                  <a:tcPr marL="28575" marR="28575" marT="91425" marB="91425" anchor="b">
                    <a:lnL w="19050" cap="flat" cmpd="sng">
                      <a:solidFill>
                        <a:srgbClr val="FF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32:1:6"/>
                      </a:ext>
                    </a:extLst>
                  </a:tcPr>
                </a:tc>
                <a:tc>
                  <a:txBody>
                    <a:bodyPr/>
                    <a:lstStyle/>
                    <a:p>
                      <a:pPr marL="0" lvl="0" indent="0" algn="r" rtl="0">
                        <a:lnSpc>
                          <a:spcPct val="115000"/>
                        </a:lnSpc>
                        <a:spcBef>
                          <a:spcPts val="0"/>
                        </a:spcBef>
                        <a:spcAft>
                          <a:spcPts val="0"/>
                        </a:spcAft>
                        <a:buNone/>
                      </a:pPr>
                      <a:r>
                        <a:rPr lang="en-US" sz="1000">
                          <a:latin typeface="Calibri"/>
                          <a:ea typeface="Calibri"/>
                          <a:cs typeface="Calibri"/>
                          <a:sym typeface="Calibri"/>
                        </a:rPr>
                        <a:t>$ -</a:t>
                      </a:r>
                      <a:endParaRPr sz="1000">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32:1:7"/>
                      </a:ext>
                    </a:extLst>
                  </a:tcPr>
                </a:tc>
                <a:extLst>
                  <a:ext uri="{0D108BD9-81ED-4DB2-BD59-A6C34878D82A}">
                    <a16:rowId xmlns:a16="http://schemas.microsoft.com/office/drawing/2014/main" val="10001"/>
                  </a:ext>
                </a:extLst>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g2d909ee81e5_0_26"/>
          <p:cNvSpPr txBox="1">
            <a:spLocks noGrp="1"/>
          </p:cNvSpPr>
          <p:nvPr>
            <p:ph type="title"/>
          </p:nvPr>
        </p:nvSpPr>
        <p:spPr>
          <a:xfrm>
            <a:off x="1371600" y="761591"/>
            <a:ext cx="96012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3600" dirty="0"/>
              <a:t>Cost Proposal Document Tab – Attachment D</a:t>
            </a:r>
            <a:endParaRPr sz="3600" dirty="0"/>
          </a:p>
        </p:txBody>
      </p:sp>
      <p:sp>
        <p:nvSpPr>
          <p:cNvPr id="339" name="Google Shape;339;g2d909ee81e5_0_26"/>
          <p:cNvSpPr txBox="1">
            <a:spLocks noGrp="1"/>
          </p:cNvSpPr>
          <p:nvPr>
            <p:ph type="body" idx="1"/>
          </p:nvPr>
        </p:nvSpPr>
        <p:spPr>
          <a:xfrm>
            <a:off x="1371600" y="1847088"/>
            <a:ext cx="9601200" cy="18771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700">
                <a:solidFill>
                  <a:srgbClr val="101D49"/>
                </a:solidFill>
              </a:rPr>
              <a:t>Please complete the template provided for the Cost Proposal by populating ONLY the yellow shaded cells. Cells shaded in blue will populate automatically. Cost proposals will be evaluated based upon the proven ability of the Respondent to satisfy the requirements of the solicitation in a cost-effective manner.</a:t>
            </a:r>
            <a:endParaRPr sz="1700">
              <a:solidFill>
                <a:srgbClr val="101D49"/>
              </a:solidFill>
            </a:endParaRPr>
          </a:p>
          <a:p>
            <a:pPr marL="457200" lvl="0" indent="-336550" algn="l" rtl="0">
              <a:spcBef>
                <a:spcPts val="1200"/>
              </a:spcBef>
              <a:spcAft>
                <a:spcPts val="0"/>
              </a:spcAft>
              <a:buClr>
                <a:schemeClr val="dk1"/>
              </a:buClr>
              <a:buSzPts val="1700"/>
              <a:buChar char="●"/>
            </a:pPr>
            <a:r>
              <a:rPr lang="en-US" sz="1700">
                <a:solidFill>
                  <a:srgbClr val="FF0000"/>
                </a:solidFill>
              </a:rPr>
              <a:t>For the Document tab, provide proposed price for item numbers C1-11 (Cell F9-19) and C12-22 (Cell F25-23) </a:t>
            </a:r>
            <a:r>
              <a:rPr lang="en-US" sz="1700">
                <a:solidFill>
                  <a:schemeClr val="dk1"/>
                </a:solidFill>
              </a:rPr>
              <a:t>with the understanding that C12-22 will not be evaluated. </a:t>
            </a:r>
            <a:endParaRPr sz="1700">
              <a:solidFill>
                <a:schemeClr val="dk1"/>
              </a:solidFill>
            </a:endParaRPr>
          </a:p>
          <a:p>
            <a:pPr marL="0" lvl="0" indent="0" algn="l" rtl="0">
              <a:spcBef>
                <a:spcPts val="1200"/>
              </a:spcBef>
              <a:spcAft>
                <a:spcPts val="0"/>
              </a:spcAft>
              <a:buNone/>
            </a:pPr>
            <a:r>
              <a:rPr lang="en-US" sz="1700">
                <a:solidFill>
                  <a:srgbClr val="101D49"/>
                </a:solidFill>
              </a:rPr>
              <a:t>The screenshot below represents an abbreviated version of this tab. Please refer to Att. D for a complete version of the tab.</a:t>
            </a:r>
            <a:endParaRPr sz="1700">
              <a:solidFill>
                <a:srgbClr val="101D49"/>
              </a:solidFill>
            </a:endParaRPr>
          </a:p>
        </p:txBody>
      </p:sp>
      <p:graphicFrame>
        <p:nvGraphicFramePr>
          <p:cNvPr id="340" name="Google Shape;340;g2d909ee81e5_0_26"/>
          <p:cNvGraphicFramePr/>
          <p:nvPr/>
        </p:nvGraphicFramePr>
        <p:xfrm>
          <a:off x="2252663" y="4013625"/>
          <a:ext cx="7686675" cy="1315503"/>
        </p:xfrm>
        <a:graphic>
          <a:graphicData uri="http://schemas.openxmlformats.org/drawingml/2006/table">
            <a:tbl>
              <a:tblPr>
                <a:noFill/>
                <a:tableStyleId>{247451A7-F40B-4638-9BFC-84D85300B416}</a:tableStyleId>
              </a:tblPr>
              <a:tblGrid>
                <a:gridCol w="571500">
                  <a:extLst>
                    <a:ext uri="{9D8B030D-6E8A-4147-A177-3AD203B41FA5}">
                      <a16:colId xmlns:a16="http://schemas.microsoft.com/office/drawing/2014/main" val="20000"/>
                    </a:ext>
                  </a:extLst>
                </a:gridCol>
                <a:gridCol w="2247900">
                  <a:extLst>
                    <a:ext uri="{9D8B030D-6E8A-4147-A177-3AD203B41FA5}">
                      <a16:colId xmlns:a16="http://schemas.microsoft.com/office/drawing/2014/main" val="20001"/>
                    </a:ext>
                  </a:extLst>
                </a:gridCol>
                <a:gridCol w="3248025">
                  <a:extLst>
                    <a:ext uri="{9D8B030D-6E8A-4147-A177-3AD203B41FA5}">
                      <a16:colId xmlns:a16="http://schemas.microsoft.com/office/drawing/2014/main" val="20002"/>
                    </a:ext>
                  </a:extLst>
                </a:gridCol>
                <a:gridCol w="828675">
                  <a:extLst>
                    <a:ext uri="{9D8B030D-6E8A-4147-A177-3AD203B41FA5}">
                      <a16:colId xmlns:a16="http://schemas.microsoft.com/office/drawing/2014/main" val="20003"/>
                    </a:ext>
                  </a:extLst>
                </a:gridCol>
                <a:gridCol w="790575">
                  <a:extLst>
                    <a:ext uri="{9D8B030D-6E8A-4147-A177-3AD203B41FA5}">
                      <a16:colId xmlns:a16="http://schemas.microsoft.com/office/drawing/2014/main" val="20004"/>
                    </a:ext>
                  </a:extLst>
                </a:gridCol>
              </a:tblGrid>
              <a:tr h="342900">
                <a:tc>
                  <a:txBody>
                    <a:bodyPr/>
                    <a:lstStyle/>
                    <a:p>
                      <a:pPr marL="0" lvl="0" indent="0" algn="ctr" rtl="0">
                        <a:lnSpc>
                          <a:spcPct val="115000"/>
                        </a:lnSpc>
                        <a:spcBef>
                          <a:spcPts val="0"/>
                        </a:spcBef>
                        <a:spcAft>
                          <a:spcPts val="0"/>
                        </a:spcAft>
                        <a:buNone/>
                      </a:pPr>
                      <a:r>
                        <a:rPr lang="en-US" sz="1000" b="1">
                          <a:latin typeface="Calibri"/>
                          <a:ea typeface="Calibri"/>
                          <a:cs typeface="Calibri"/>
                          <a:sym typeface="Calibri"/>
                        </a:rPr>
                        <a:t>Item Number</a:t>
                      </a:r>
                      <a:endParaRPr sz="10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40:0:0"/>
                      </a:ext>
                    </a:extLst>
                  </a:tcPr>
                </a:tc>
                <a:tc>
                  <a:txBody>
                    <a:bodyPr/>
                    <a:lstStyle/>
                    <a:p>
                      <a:pPr marL="0" lvl="0" indent="0" algn="ctr" rtl="0">
                        <a:lnSpc>
                          <a:spcPct val="115000"/>
                        </a:lnSpc>
                        <a:spcBef>
                          <a:spcPts val="0"/>
                        </a:spcBef>
                        <a:spcAft>
                          <a:spcPts val="0"/>
                        </a:spcAft>
                        <a:buNone/>
                      </a:pPr>
                      <a:r>
                        <a:rPr lang="en-US" sz="1000" b="1">
                          <a:latin typeface="Calibri"/>
                          <a:ea typeface="Calibri"/>
                          <a:cs typeface="Calibri"/>
                          <a:sym typeface="Calibri"/>
                        </a:rPr>
                        <a:t>Item Description</a:t>
                      </a:r>
                      <a:endParaRPr sz="10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40:0:1"/>
                      </a:ext>
                    </a:extLst>
                  </a:tcPr>
                </a:tc>
                <a:tc>
                  <a:txBody>
                    <a:bodyPr/>
                    <a:lstStyle/>
                    <a:p>
                      <a:pPr marL="0" lvl="0" indent="0" algn="ctr" rtl="0">
                        <a:lnSpc>
                          <a:spcPct val="115000"/>
                        </a:lnSpc>
                        <a:spcBef>
                          <a:spcPts val="0"/>
                        </a:spcBef>
                        <a:spcAft>
                          <a:spcPts val="0"/>
                        </a:spcAft>
                        <a:buNone/>
                      </a:pPr>
                      <a:r>
                        <a:rPr lang="en-US" sz="1000" b="1">
                          <a:latin typeface="Calibri"/>
                          <a:ea typeface="Calibri"/>
                          <a:cs typeface="Calibri"/>
                          <a:sym typeface="Calibri"/>
                        </a:rPr>
                        <a:t>Additional Item Detail, If Available</a:t>
                      </a:r>
                      <a:endParaRPr sz="10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40:0:2"/>
                      </a:ext>
                    </a:extLst>
                  </a:tcPr>
                </a:tc>
                <a:tc>
                  <a:txBody>
                    <a:bodyPr/>
                    <a:lstStyle/>
                    <a:p>
                      <a:pPr marL="0" lvl="0" indent="0" algn="ctr" rtl="0">
                        <a:lnSpc>
                          <a:spcPct val="115000"/>
                        </a:lnSpc>
                        <a:spcBef>
                          <a:spcPts val="0"/>
                        </a:spcBef>
                        <a:spcAft>
                          <a:spcPts val="0"/>
                        </a:spcAft>
                        <a:buNone/>
                      </a:pPr>
                      <a:r>
                        <a:rPr lang="en-US" sz="1000" b="1">
                          <a:latin typeface="Calibri"/>
                          <a:ea typeface="Calibri"/>
                          <a:cs typeface="Calibri"/>
                          <a:sym typeface="Calibri"/>
                        </a:rPr>
                        <a:t>UOM</a:t>
                      </a:r>
                      <a:endParaRPr sz="10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40:0:3"/>
                      </a:ext>
                    </a:extLst>
                  </a:tcPr>
                </a:tc>
                <a:tc>
                  <a:txBody>
                    <a:bodyPr/>
                    <a:lstStyle/>
                    <a:p>
                      <a:pPr marL="0" lvl="0" indent="0" algn="ctr" rtl="0">
                        <a:lnSpc>
                          <a:spcPct val="115000"/>
                        </a:lnSpc>
                        <a:spcBef>
                          <a:spcPts val="0"/>
                        </a:spcBef>
                        <a:spcAft>
                          <a:spcPts val="0"/>
                        </a:spcAft>
                        <a:buNone/>
                      </a:pPr>
                      <a:r>
                        <a:rPr lang="en-US" sz="1000" b="1">
                          <a:latin typeface="Calibri"/>
                          <a:ea typeface="Calibri"/>
                          <a:cs typeface="Calibri"/>
                          <a:sym typeface="Calibri"/>
                        </a:rPr>
                        <a:t>Proposed</a:t>
                      </a:r>
                      <a:endParaRPr sz="1000" b="1">
                        <a:latin typeface="Calibri"/>
                        <a:ea typeface="Calibri"/>
                        <a:cs typeface="Calibri"/>
                        <a:sym typeface="Calibri"/>
                      </a:endParaRPr>
                    </a:p>
                    <a:p>
                      <a:pPr marL="0" lvl="0" indent="0" algn="ctr" rtl="0">
                        <a:lnSpc>
                          <a:spcPct val="115000"/>
                        </a:lnSpc>
                        <a:spcBef>
                          <a:spcPts val="0"/>
                        </a:spcBef>
                        <a:spcAft>
                          <a:spcPts val="0"/>
                        </a:spcAft>
                        <a:buNone/>
                      </a:pPr>
                      <a:r>
                        <a:rPr lang="en-US" sz="1000" b="1">
                          <a:latin typeface="Calibri"/>
                          <a:ea typeface="Calibri"/>
                          <a:cs typeface="Calibri"/>
                          <a:sym typeface="Calibri"/>
                        </a:rPr>
                        <a:t>Price</a:t>
                      </a:r>
                      <a:endParaRPr sz="10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9050" cap="flat" cmpd="sng">
                      <a:solidFill>
                        <a:srgbClr val="FF0000"/>
                      </a:solidFill>
                      <a:prstDash val="solid"/>
                      <a:round/>
                      <a:headEnd type="none" w="sm" len="sm"/>
                      <a:tailEnd type="none" w="sm" len="sm"/>
                    </a:lnB>
                    <a:solidFill>
                      <a:srgbClr val="D8D8D8"/>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40:0:4"/>
                      </a:ext>
                    </a:extLst>
                  </a:tcPr>
                </a:tc>
                <a:extLst>
                  <a:ext uri="{0D108BD9-81ED-4DB2-BD59-A6C34878D82A}">
                    <a16:rowId xmlns:a16="http://schemas.microsoft.com/office/drawing/2014/main" val="10000"/>
                  </a:ext>
                </a:extLst>
              </a:tr>
              <a:tr h="0">
                <a:tc>
                  <a:txBody>
                    <a:bodyPr/>
                    <a:lstStyle/>
                    <a:p>
                      <a:pPr marL="0" lvl="0" indent="0" algn="ctr" rtl="0">
                        <a:lnSpc>
                          <a:spcPct val="115000"/>
                        </a:lnSpc>
                        <a:spcBef>
                          <a:spcPts val="0"/>
                        </a:spcBef>
                        <a:spcAft>
                          <a:spcPts val="0"/>
                        </a:spcAft>
                        <a:buNone/>
                      </a:pPr>
                      <a:r>
                        <a:rPr lang="en-US" sz="1000">
                          <a:latin typeface="Calibri"/>
                          <a:ea typeface="Calibri"/>
                          <a:cs typeface="Calibri"/>
                          <a:sym typeface="Calibri"/>
                        </a:rPr>
                        <a:t>C1</a:t>
                      </a:r>
                      <a:endParaRPr sz="1000">
                        <a:latin typeface="Calibri"/>
                        <a:ea typeface="Calibri"/>
                        <a:cs typeface="Calibri"/>
                        <a:sym typeface="Calibri"/>
                      </a:endParaRPr>
                    </a:p>
                  </a:txBody>
                  <a:tcPr marL="28575" marR="2857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40:1:0"/>
                      </a:ext>
                    </a:extLst>
                  </a:tcPr>
                </a:tc>
                <a:tc>
                  <a:txBody>
                    <a:bodyPr/>
                    <a:lstStyle/>
                    <a:p>
                      <a:pPr marL="0" lvl="0" indent="0" algn="ctr" rtl="0">
                        <a:lnSpc>
                          <a:spcPct val="115000"/>
                        </a:lnSpc>
                        <a:spcBef>
                          <a:spcPts val="0"/>
                        </a:spcBef>
                        <a:spcAft>
                          <a:spcPts val="0"/>
                        </a:spcAft>
                        <a:buNone/>
                      </a:pPr>
                      <a:r>
                        <a:rPr lang="en-US" sz="1000">
                          <a:latin typeface="Calibri"/>
                          <a:ea typeface="Calibri"/>
                          <a:cs typeface="Calibri"/>
                          <a:sym typeface="Calibri"/>
                        </a:rPr>
                        <a:t>Document Translation, Spanish</a:t>
                      </a:r>
                      <a:endParaRPr sz="1000">
                        <a:latin typeface="Calibri"/>
                        <a:ea typeface="Calibri"/>
                        <a:cs typeface="Calibri"/>
                        <a:sym typeface="Calibri"/>
                      </a:endParaRPr>
                    </a:p>
                  </a:txBody>
                  <a:tcPr marL="28575" marR="2857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40:1:1"/>
                      </a:ext>
                    </a:extLst>
                  </a:tcPr>
                </a:tc>
                <a:tc>
                  <a:txBody>
                    <a:bodyPr/>
                    <a:lstStyle/>
                    <a:p>
                      <a:pPr marL="0" lvl="0" indent="0" algn="ctr" rtl="0">
                        <a:lnSpc>
                          <a:spcPct val="115000"/>
                        </a:lnSpc>
                        <a:spcBef>
                          <a:spcPts val="0"/>
                        </a:spcBef>
                        <a:spcAft>
                          <a:spcPts val="0"/>
                        </a:spcAft>
                        <a:buNone/>
                      </a:pPr>
                      <a:r>
                        <a:rPr lang="en-US" sz="1000">
                          <a:latin typeface="Calibri"/>
                          <a:ea typeface="Calibri"/>
                          <a:cs typeface="Calibri"/>
                          <a:sym typeface="Calibri"/>
                        </a:rPr>
                        <a:t>Normal Business Hours</a:t>
                      </a:r>
                      <a:endParaRPr sz="1000">
                        <a:latin typeface="Calibri"/>
                        <a:ea typeface="Calibri"/>
                        <a:cs typeface="Calibri"/>
                        <a:sym typeface="Calibri"/>
                      </a:endParaRPr>
                    </a:p>
                  </a:txBody>
                  <a:tcPr marL="28575" marR="2857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40:1:2"/>
                      </a:ext>
                    </a:extLst>
                  </a:tcPr>
                </a:tc>
                <a:tc>
                  <a:txBody>
                    <a:bodyPr/>
                    <a:lstStyle/>
                    <a:p>
                      <a:pPr marL="0" lvl="0" indent="0" algn="ctr" rtl="0">
                        <a:lnSpc>
                          <a:spcPct val="115000"/>
                        </a:lnSpc>
                        <a:spcBef>
                          <a:spcPts val="0"/>
                        </a:spcBef>
                        <a:spcAft>
                          <a:spcPts val="0"/>
                        </a:spcAft>
                        <a:buNone/>
                      </a:pPr>
                      <a:r>
                        <a:rPr lang="en-US" sz="1000">
                          <a:latin typeface="Calibri"/>
                          <a:ea typeface="Calibri"/>
                          <a:cs typeface="Calibri"/>
                          <a:sym typeface="Calibri"/>
                        </a:rPr>
                        <a:t>Word</a:t>
                      </a:r>
                      <a:endParaRPr sz="1000">
                        <a:latin typeface="Calibri"/>
                        <a:ea typeface="Calibri"/>
                        <a:cs typeface="Calibri"/>
                        <a:sym typeface="Calibri"/>
                      </a:endParaRPr>
                    </a:p>
                  </a:txBody>
                  <a:tcPr marL="28575" marR="28575" marT="91425" marB="91425">
                    <a:lnL w="9525" cap="flat" cmpd="sng">
                      <a:solidFill>
                        <a:srgbClr val="000000"/>
                      </a:solidFill>
                      <a:prstDash val="solid"/>
                      <a:round/>
                      <a:headEnd type="none" w="sm" len="sm"/>
                      <a:tailEnd type="none" w="sm" len="sm"/>
                    </a:lnL>
                    <a:lnR w="19050" cap="flat" cmpd="sng">
                      <a:solidFill>
                        <a:srgbClr val="FF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40:1:3"/>
                      </a:ext>
                    </a:extLst>
                  </a:tcPr>
                </a:tc>
                <a:tc>
                  <a:txBody>
                    <a:bodyPr/>
                    <a:lstStyle/>
                    <a:p>
                      <a:pPr marL="0" lvl="0" indent="0" algn="l" rtl="0">
                        <a:spcBef>
                          <a:spcPts val="0"/>
                        </a:spcBef>
                        <a:spcAft>
                          <a:spcPts val="0"/>
                        </a:spcAft>
                        <a:buNone/>
                      </a:pPr>
                      <a:endParaRPr/>
                    </a:p>
                  </a:txBody>
                  <a:tcPr marL="28575" marR="28575" marT="91425" marB="91425" anchor="b">
                    <a:lnL w="19050" cap="flat" cmpd="sng">
                      <a:solidFill>
                        <a:srgbClr val="FF0000"/>
                      </a:solidFill>
                      <a:prstDash val="solid"/>
                      <a:round/>
                      <a:headEnd type="none" w="sm" len="sm"/>
                      <a:tailEnd type="none" w="sm" len="sm"/>
                    </a:lnL>
                    <a:lnR w="19050" cap="flat" cmpd="sng">
                      <a:solidFill>
                        <a:srgbClr val="FF0000"/>
                      </a:solidFill>
                      <a:prstDash val="solid"/>
                      <a:round/>
                      <a:headEnd type="none" w="sm" len="sm"/>
                      <a:tailEnd type="none" w="sm" len="sm"/>
                    </a:lnR>
                    <a:lnT w="19050" cap="flat" cmpd="sng">
                      <a:solidFill>
                        <a:srgbClr val="FF0000"/>
                      </a:solidFill>
                      <a:prstDash val="solid"/>
                      <a:round/>
                      <a:headEnd type="none" w="sm" len="sm"/>
                      <a:tailEnd type="none" w="sm" len="sm"/>
                    </a:lnT>
                    <a:lnB w="19050" cap="flat" cmpd="sng">
                      <a:solidFill>
                        <a:srgbClr val="FF0000"/>
                      </a:solidFill>
                      <a:prstDash val="solid"/>
                      <a:round/>
                      <a:headEnd type="none" w="sm" len="sm"/>
                      <a:tailEnd type="none" w="sm" len="sm"/>
                    </a:lnB>
                    <a:solidFill>
                      <a:srgbClr val="FFFF9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40:1:4"/>
                      </a:ext>
                    </a:extLst>
                  </a:tcPr>
                </a:tc>
                <a:extLst>
                  <a:ext uri="{0D108BD9-81ED-4DB2-BD59-A6C34878D82A}">
                    <a16:rowId xmlns:a16="http://schemas.microsoft.com/office/drawing/2014/main" val="10001"/>
                  </a:ext>
                </a:extLst>
              </a:tr>
              <a:tr h="0">
                <a:tc>
                  <a:txBody>
                    <a:bodyPr/>
                    <a:lstStyle/>
                    <a:p>
                      <a:pPr marL="0" lvl="0" indent="0" algn="ctr" rtl="0">
                        <a:lnSpc>
                          <a:spcPct val="115000"/>
                        </a:lnSpc>
                        <a:spcBef>
                          <a:spcPts val="0"/>
                        </a:spcBef>
                        <a:spcAft>
                          <a:spcPts val="0"/>
                        </a:spcAft>
                        <a:buNone/>
                      </a:pPr>
                      <a:endParaRPr sz="1000">
                        <a:latin typeface="Calibri"/>
                        <a:ea typeface="Calibri"/>
                        <a:cs typeface="Calibri"/>
                        <a:sym typeface="Calibri"/>
                      </a:endParaRPr>
                    </a:p>
                  </a:txBody>
                  <a:tcPr marL="28575" marR="28575" marT="91425" marB="914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40:2:0"/>
                      </a:ext>
                    </a:extLst>
                  </a:tcPr>
                </a:tc>
                <a:tc>
                  <a:txBody>
                    <a:bodyPr/>
                    <a:lstStyle/>
                    <a:p>
                      <a:pPr marL="0" lvl="0" indent="0" algn="ctr" rtl="0">
                        <a:lnSpc>
                          <a:spcPct val="115000"/>
                        </a:lnSpc>
                        <a:spcBef>
                          <a:spcPts val="0"/>
                        </a:spcBef>
                        <a:spcAft>
                          <a:spcPts val="0"/>
                        </a:spcAft>
                        <a:buNone/>
                      </a:pPr>
                      <a:endParaRPr sz="1000">
                        <a:latin typeface="Calibri"/>
                        <a:ea typeface="Calibri"/>
                        <a:cs typeface="Calibri"/>
                        <a:sym typeface="Calibri"/>
                      </a:endParaRPr>
                    </a:p>
                  </a:txBody>
                  <a:tcPr marL="28575" marR="28575" marT="91425" marB="914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40:2:1"/>
                      </a:ext>
                    </a:extLst>
                  </a:tcPr>
                </a:tc>
                <a:tc>
                  <a:txBody>
                    <a:bodyPr/>
                    <a:lstStyle/>
                    <a:p>
                      <a:pPr marL="0" lvl="0" indent="0" algn="ctr" rtl="0">
                        <a:lnSpc>
                          <a:spcPct val="115000"/>
                        </a:lnSpc>
                        <a:spcBef>
                          <a:spcPts val="0"/>
                        </a:spcBef>
                        <a:spcAft>
                          <a:spcPts val="0"/>
                        </a:spcAft>
                        <a:buNone/>
                      </a:pPr>
                      <a:endParaRPr sz="1000">
                        <a:latin typeface="Calibri"/>
                        <a:ea typeface="Calibri"/>
                        <a:cs typeface="Calibri"/>
                        <a:sym typeface="Calibri"/>
                      </a:endParaRPr>
                    </a:p>
                  </a:txBody>
                  <a:tcPr marL="28575" marR="28575" marT="91425" marB="91425">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40:2:2"/>
                      </a:ext>
                    </a:extLst>
                  </a:tcPr>
                </a:tc>
                <a:tc>
                  <a:txBody>
                    <a:bodyPr/>
                    <a:lstStyle/>
                    <a:p>
                      <a:pPr marL="0" lvl="0" indent="0" algn="ctr" rtl="0">
                        <a:lnSpc>
                          <a:spcPct val="115000"/>
                        </a:lnSpc>
                        <a:spcBef>
                          <a:spcPts val="0"/>
                        </a:spcBef>
                        <a:spcAft>
                          <a:spcPts val="0"/>
                        </a:spcAft>
                        <a:buNone/>
                      </a:pPr>
                      <a:r>
                        <a:rPr lang="en-US" sz="1000">
                          <a:latin typeface="Calibri"/>
                          <a:ea typeface="Calibri"/>
                          <a:cs typeface="Calibri"/>
                          <a:sym typeface="Calibri"/>
                        </a:rPr>
                        <a:t>Average Price</a:t>
                      </a:r>
                      <a:endParaRPr sz="1000">
                        <a:latin typeface="Calibri"/>
                        <a:ea typeface="Calibri"/>
                        <a:cs typeface="Calibri"/>
                        <a:sym typeface="Calibri"/>
                      </a:endParaRPr>
                    </a:p>
                  </a:txBody>
                  <a:tcPr marL="28575" marR="2857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40:2:3"/>
                      </a:ext>
                    </a:extLst>
                  </a:tcPr>
                </a:tc>
                <a:tc>
                  <a:txBody>
                    <a:bodyPr/>
                    <a:lstStyle/>
                    <a:p>
                      <a:pPr marL="0" lvl="0" indent="0" algn="l" rtl="0">
                        <a:spcBef>
                          <a:spcPts val="0"/>
                        </a:spcBef>
                        <a:spcAft>
                          <a:spcPts val="0"/>
                        </a:spcAft>
                        <a:buNone/>
                      </a:pPr>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9050" cap="flat" cmpd="sng">
                      <a:solidFill>
                        <a:srgbClr val="FF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FE2F3"/>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40:2:4"/>
                      </a:ext>
                    </a:extLst>
                  </a:tcPr>
                </a:tc>
                <a:extLst>
                  <a:ext uri="{0D108BD9-81ED-4DB2-BD59-A6C34878D82A}">
                    <a16:rowId xmlns:a16="http://schemas.microsoft.com/office/drawing/2014/main" val="10002"/>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g2d909ee81e5_0_35"/>
          <p:cNvSpPr txBox="1">
            <a:spLocks noGrp="1"/>
          </p:cNvSpPr>
          <p:nvPr>
            <p:ph type="title"/>
          </p:nvPr>
        </p:nvSpPr>
        <p:spPr>
          <a:xfrm>
            <a:off x="1371600" y="761591"/>
            <a:ext cx="96012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3000"/>
              <a:t>Cost Proposal Virtual Tab</a:t>
            </a:r>
            <a:r>
              <a:rPr lang="en-US" sz="4000"/>
              <a:t> </a:t>
            </a:r>
            <a:r>
              <a:rPr lang="en-US" sz="3000"/>
              <a:t>– Attachment D</a:t>
            </a:r>
            <a:endParaRPr/>
          </a:p>
        </p:txBody>
      </p:sp>
      <p:sp>
        <p:nvSpPr>
          <p:cNvPr id="347" name="Google Shape;347;g2d909ee81e5_0_35"/>
          <p:cNvSpPr txBox="1">
            <a:spLocks noGrp="1"/>
          </p:cNvSpPr>
          <p:nvPr>
            <p:ph type="body" idx="1"/>
          </p:nvPr>
        </p:nvSpPr>
        <p:spPr>
          <a:xfrm>
            <a:off x="1371600" y="1847088"/>
            <a:ext cx="9601200" cy="18771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700" dirty="0">
                <a:solidFill>
                  <a:srgbClr val="101D49"/>
                </a:solidFill>
              </a:rPr>
              <a:t>Please complete the template provided for the Cost Proposal by populating ONLY the yellow shaded cells. Cells shaded in blue will populate automatically. Cost proposals will be evaluated based upon the proven ability of the Respondent to satisfy the requirements of the solicitation in a cost-effective manner.</a:t>
            </a:r>
            <a:endParaRPr sz="1700" dirty="0">
              <a:solidFill>
                <a:srgbClr val="101D49"/>
              </a:solidFill>
            </a:endParaRPr>
          </a:p>
          <a:p>
            <a:pPr marL="457200" lvl="0" indent="-336550" algn="l" rtl="0">
              <a:spcBef>
                <a:spcPts val="1200"/>
              </a:spcBef>
              <a:spcAft>
                <a:spcPts val="0"/>
              </a:spcAft>
              <a:buClr>
                <a:srgbClr val="101D49"/>
              </a:buClr>
              <a:buSzPts val="1700"/>
              <a:buChar char="●"/>
            </a:pPr>
            <a:r>
              <a:rPr lang="en-US" sz="1700" dirty="0">
                <a:solidFill>
                  <a:srgbClr val="FF0000"/>
                </a:solidFill>
              </a:rPr>
              <a:t>For the Document tab, provide proposed price for item numbers C1-11 (Cell F9-19) and C12-22 (Cell F25-23) </a:t>
            </a:r>
            <a:r>
              <a:rPr lang="en-US" sz="1700" dirty="0">
                <a:solidFill>
                  <a:srgbClr val="101D49"/>
                </a:solidFill>
              </a:rPr>
              <a:t>with the understanding that C12-22 will not be evaluated. </a:t>
            </a:r>
            <a:endParaRPr sz="1700" dirty="0">
              <a:solidFill>
                <a:srgbClr val="101D49"/>
              </a:solidFill>
            </a:endParaRPr>
          </a:p>
          <a:p>
            <a:pPr marL="0" lvl="0" indent="0" algn="l" rtl="0">
              <a:spcBef>
                <a:spcPts val="1200"/>
              </a:spcBef>
              <a:spcAft>
                <a:spcPts val="0"/>
              </a:spcAft>
              <a:buNone/>
            </a:pPr>
            <a:r>
              <a:rPr lang="en-US" sz="1700" dirty="0">
                <a:solidFill>
                  <a:srgbClr val="101D49"/>
                </a:solidFill>
              </a:rPr>
              <a:t>The screenshot below represents an abbreviated version of this tab. Please refer to Att. D for a complete version of the tab.</a:t>
            </a:r>
            <a:endParaRPr sz="1700" dirty="0">
              <a:solidFill>
                <a:srgbClr val="101D49"/>
              </a:solidFill>
            </a:endParaRPr>
          </a:p>
        </p:txBody>
      </p:sp>
      <p:graphicFrame>
        <p:nvGraphicFramePr>
          <p:cNvPr id="348" name="Google Shape;348;g2d909ee81e5_0_35"/>
          <p:cNvGraphicFramePr/>
          <p:nvPr/>
        </p:nvGraphicFramePr>
        <p:xfrm>
          <a:off x="2252663" y="4013625"/>
          <a:ext cx="7686675" cy="1315503"/>
        </p:xfrm>
        <a:graphic>
          <a:graphicData uri="http://schemas.openxmlformats.org/drawingml/2006/table">
            <a:tbl>
              <a:tblPr>
                <a:noFill/>
                <a:tableStyleId>{247451A7-F40B-4638-9BFC-84D85300B416}</a:tableStyleId>
              </a:tblPr>
              <a:tblGrid>
                <a:gridCol w="571500">
                  <a:extLst>
                    <a:ext uri="{9D8B030D-6E8A-4147-A177-3AD203B41FA5}">
                      <a16:colId xmlns:a16="http://schemas.microsoft.com/office/drawing/2014/main" val="20000"/>
                    </a:ext>
                  </a:extLst>
                </a:gridCol>
                <a:gridCol w="2247900">
                  <a:extLst>
                    <a:ext uri="{9D8B030D-6E8A-4147-A177-3AD203B41FA5}">
                      <a16:colId xmlns:a16="http://schemas.microsoft.com/office/drawing/2014/main" val="20001"/>
                    </a:ext>
                  </a:extLst>
                </a:gridCol>
                <a:gridCol w="3248025">
                  <a:extLst>
                    <a:ext uri="{9D8B030D-6E8A-4147-A177-3AD203B41FA5}">
                      <a16:colId xmlns:a16="http://schemas.microsoft.com/office/drawing/2014/main" val="20002"/>
                    </a:ext>
                  </a:extLst>
                </a:gridCol>
                <a:gridCol w="828675">
                  <a:extLst>
                    <a:ext uri="{9D8B030D-6E8A-4147-A177-3AD203B41FA5}">
                      <a16:colId xmlns:a16="http://schemas.microsoft.com/office/drawing/2014/main" val="20003"/>
                    </a:ext>
                  </a:extLst>
                </a:gridCol>
                <a:gridCol w="790575">
                  <a:extLst>
                    <a:ext uri="{9D8B030D-6E8A-4147-A177-3AD203B41FA5}">
                      <a16:colId xmlns:a16="http://schemas.microsoft.com/office/drawing/2014/main" val="20004"/>
                    </a:ext>
                  </a:extLst>
                </a:gridCol>
              </a:tblGrid>
              <a:tr h="342900">
                <a:tc>
                  <a:txBody>
                    <a:bodyPr/>
                    <a:lstStyle/>
                    <a:p>
                      <a:pPr marL="0" lvl="0" indent="0" algn="ctr" rtl="0">
                        <a:lnSpc>
                          <a:spcPct val="115000"/>
                        </a:lnSpc>
                        <a:spcBef>
                          <a:spcPts val="0"/>
                        </a:spcBef>
                        <a:spcAft>
                          <a:spcPts val="0"/>
                        </a:spcAft>
                        <a:buNone/>
                      </a:pPr>
                      <a:r>
                        <a:rPr lang="en-US" sz="1000" b="1">
                          <a:latin typeface="Calibri"/>
                          <a:ea typeface="Calibri"/>
                          <a:cs typeface="Calibri"/>
                          <a:sym typeface="Calibri"/>
                        </a:rPr>
                        <a:t>Item Number</a:t>
                      </a:r>
                      <a:endParaRPr sz="10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48:0:0"/>
                      </a:ext>
                    </a:extLst>
                  </a:tcPr>
                </a:tc>
                <a:tc>
                  <a:txBody>
                    <a:bodyPr/>
                    <a:lstStyle/>
                    <a:p>
                      <a:pPr marL="0" lvl="0" indent="0" algn="ctr" rtl="0">
                        <a:lnSpc>
                          <a:spcPct val="115000"/>
                        </a:lnSpc>
                        <a:spcBef>
                          <a:spcPts val="0"/>
                        </a:spcBef>
                        <a:spcAft>
                          <a:spcPts val="0"/>
                        </a:spcAft>
                        <a:buNone/>
                      </a:pPr>
                      <a:r>
                        <a:rPr lang="en-US" sz="1000" b="1">
                          <a:latin typeface="Calibri"/>
                          <a:ea typeface="Calibri"/>
                          <a:cs typeface="Calibri"/>
                          <a:sym typeface="Calibri"/>
                        </a:rPr>
                        <a:t>Item Description</a:t>
                      </a:r>
                      <a:endParaRPr sz="10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48:0:1"/>
                      </a:ext>
                    </a:extLst>
                  </a:tcPr>
                </a:tc>
                <a:tc>
                  <a:txBody>
                    <a:bodyPr/>
                    <a:lstStyle/>
                    <a:p>
                      <a:pPr marL="0" lvl="0" indent="0" algn="ctr" rtl="0">
                        <a:lnSpc>
                          <a:spcPct val="115000"/>
                        </a:lnSpc>
                        <a:spcBef>
                          <a:spcPts val="0"/>
                        </a:spcBef>
                        <a:spcAft>
                          <a:spcPts val="0"/>
                        </a:spcAft>
                        <a:buNone/>
                      </a:pPr>
                      <a:r>
                        <a:rPr lang="en-US" sz="1000" b="1">
                          <a:latin typeface="Calibri"/>
                          <a:ea typeface="Calibri"/>
                          <a:cs typeface="Calibri"/>
                          <a:sym typeface="Calibri"/>
                        </a:rPr>
                        <a:t>Additional Item Detail, If Available</a:t>
                      </a:r>
                      <a:endParaRPr sz="10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48:0:2"/>
                      </a:ext>
                    </a:extLst>
                  </a:tcPr>
                </a:tc>
                <a:tc>
                  <a:txBody>
                    <a:bodyPr/>
                    <a:lstStyle/>
                    <a:p>
                      <a:pPr marL="0" lvl="0" indent="0" algn="ctr" rtl="0">
                        <a:lnSpc>
                          <a:spcPct val="115000"/>
                        </a:lnSpc>
                        <a:spcBef>
                          <a:spcPts val="0"/>
                        </a:spcBef>
                        <a:spcAft>
                          <a:spcPts val="0"/>
                        </a:spcAft>
                        <a:buNone/>
                      </a:pPr>
                      <a:r>
                        <a:rPr lang="en-US" sz="1000" b="1">
                          <a:latin typeface="Calibri"/>
                          <a:ea typeface="Calibri"/>
                          <a:cs typeface="Calibri"/>
                          <a:sym typeface="Calibri"/>
                        </a:rPr>
                        <a:t>UOM</a:t>
                      </a:r>
                      <a:endParaRPr sz="10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48:0:3"/>
                      </a:ext>
                    </a:extLst>
                  </a:tcPr>
                </a:tc>
                <a:tc>
                  <a:txBody>
                    <a:bodyPr/>
                    <a:lstStyle/>
                    <a:p>
                      <a:pPr marL="0" lvl="0" indent="0" algn="ctr" rtl="0">
                        <a:lnSpc>
                          <a:spcPct val="115000"/>
                        </a:lnSpc>
                        <a:spcBef>
                          <a:spcPts val="0"/>
                        </a:spcBef>
                        <a:spcAft>
                          <a:spcPts val="0"/>
                        </a:spcAft>
                        <a:buNone/>
                      </a:pPr>
                      <a:r>
                        <a:rPr lang="en-US" sz="1000" b="1">
                          <a:latin typeface="Calibri"/>
                          <a:ea typeface="Calibri"/>
                          <a:cs typeface="Calibri"/>
                          <a:sym typeface="Calibri"/>
                        </a:rPr>
                        <a:t>Proposed</a:t>
                      </a:r>
                      <a:endParaRPr sz="1000" b="1">
                        <a:latin typeface="Calibri"/>
                        <a:ea typeface="Calibri"/>
                        <a:cs typeface="Calibri"/>
                        <a:sym typeface="Calibri"/>
                      </a:endParaRPr>
                    </a:p>
                    <a:p>
                      <a:pPr marL="0" lvl="0" indent="0" algn="ctr" rtl="0">
                        <a:lnSpc>
                          <a:spcPct val="115000"/>
                        </a:lnSpc>
                        <a:spcBef>
                          <a:spcPts val="0"/>
                        </a:spcBef>
                        <a:spcAft>
                          <a:spcPts val="0"/>
                        </a:spcAft>
                        <a:buNone/>
                      </a:pPr>
                      <a:r>
                        <a:rPr lang="en-US" sz="1000" b="1">
                          <a:latin typeface="Calibri"/>
                          <a:ea typeface="Calibri"/>
                          <a:cs typeface="Calibri"/>
                          <a:sym typeface="Calibri"/>
                        </a:rPr>
                        <a:t>Price</a:t>
                      </a:r>
                      <a:endParaRPr sz="10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9050" cap="flat" cmpd="sng">
                      <a:solidFill>
                        <a:srgbClr val="FF0000"/>
                      </a:solidFill>
                      <a:prstDash val="solid"/>
                      <a:round/>
                      <a:headEnd type="none" w="sm" len="sm"/>
                      <a:tailEnd type="none" w="sm" len="sm"/>
                    </a:lnB>
                    <a:solidFill>
                      <a:srgbClr val="D8D8D8"/>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48:0:4"/>
                      </a:ext>
                    </a:extLst>
                  </a:tcPr>
                </a:tc>
                <a:extLst>
                  <a:ext uri="{0D108BD9-81ED-4DB2-BD59-A6C34878D82A}">
                    <a16:rowId xmlns:a16="http://schemas.microsoft.com/office/drawing/2014/main" val="10000"/>
                  </a:ext>
                </a:extLst>
              </a:tr>
              <a:tr h="0">
                <a:tc>
                  <a:txBody>
                    <a:bodyPr/>
                    <a:lstStyle/>
                    <a:p>
                      <a:pPr marL="0" lvl="0" indent="0" algn="ctr" rtl="0">
                        <a:lnSpc>
                          <a:spcPct val="115000"/>
                        </a:lnSpc>
                        <a:spcBef>
                          <a:spcPts val="0"/>
                        </a:spcBef>
                        <a:spcAft>
                          <a:spcPts val="0"/>
                        </a:spcAft>
                        <a:buNone/>
                      </a:pPr>
                      <a:r>
                        <a:rPr lang="en-US" sz="1000">
                          <a:latin typeface="Calibri"/>
                          <a:ea typeface="Calibri"/>
                          <a:cs typeface="Calibri"/>
                          <a:sym typeface="Calibri"/>
                        </a:rPr>
                        <a:t>D1</a:t>
                      </a:r>
                      <a:endParaRPr sz="1000">
                        <a:latin typeface="Calibri"/>
                        <a:ea typeface="Calibri"/>
                        <a:cs typeface="Calibri"/>
                        <a:sym typeface="Calibri"/>
                      </a:endParaRPr>
                    </a:p>
                  </a:txBody>
                  <a:tcPr marL="28575" marR="2857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48:1:0"/>
                      </a:ext>
                    </a:extLst>
                  </a:tcPr>
                </a:tc>
                <a:tc>
                  <a:txBody>
                    <a:bodyPr/>
                    <a:lstStyle/>
                    <a:p>
                      <a:pPr marL="0" lvl="0" indent="0" algn="ctr" rtl="0">
                        <a:lnSpc>
                          <a:spcPct val="115000"/>
                        </a:lnSpc>
                        <a:spcBef>
                          <a:spcPts val="0"/>
                        </a:spcBef>
                        <a:spcAft>
                          <a:spcPts val="0"/>
                        </a:spcAft>
                        <a:buNone/>
                      </a:pPr>
                      <a:r>
                        <a:rPr lang="en-US" sz="1000">
                          <a:latin typeface="Calibri"/>
                          <a:ea typeface="Calibri"/>
                          <a:cs typeface="Calibri"/>
                          <a:sym typeface="Calibri"/>
                        </a:rPr>
                        <a:t>Virtual Platform Interpretation, Spanish</a:t>
                      </a:r>
                      <a:endParaRPr sz="1000">
                        <a:latin typeface="Calibri"/>
                        <a:ea typeface="Calibri"/>
                        <a:cs typeface="Calibri"/>
                        <a:sym typeface="Calibri"/>
                      </a:endParaRPr>
                    </a:p>
                  </a:txBody>
                  <a:tcPr marL="28575" marR="2857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48:1:1"/>
                      </a:ext>
                    </a:extLst>
                  </a:tcPr>
                </a:tc>
                <a:tc>
                  <a:txBody>
                    <a:bodyPr/>
                    <a:lstStyle/>
                    <a:p>
                      <a:pPr marL="0" lvl="0" indent="0" algn="ctr" rtl="0">
                        <a:lnSpc>
                          <a:spcPct val="115000"/>
                        </a:lnSpc>
                        <a:spcBef>
                          <a:spcPts val="0"/>
                        </a:spcBef>
                        <a:spcAft>
                          <a:spcPts val="0"/>
                        </a:spcAft>
                        <a:buNone/>
                      </a:pPr>
                      <a:r>
                        <a:rPr lang="en-US" sz="1000" dirty="0">
                          <a:latin typeface="Calibri"/>
                          <a:ea typeface="Calibri"/>
                          <a:cs typeface="Calibri"/>
                          <a:sym typeface="Calibri"/>
                        </a:rPr>
                        <a:t>Normal Business Hours</a:t>
                      </a:r>
                      <a:endParaRPr sz="1000" dirty="0">
                        <a:latin typeface="Calibri"/>
                        <a:ea typeface="Calibri"/>
                        <a:cs typeface="Calibri"/>
                        <a:sym typeface="Calibri"/>
                      </a:endParaRPr>
                    </a:p>
                  </a:txBody>
                  <a:tcPr marL="28575" marR="2857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48:1:2"/>
                      </a:ext>
                    </a:extLst>
                  </a:tcPr>
                </a:tc>
                <a:tc>
                  <a:txBody>
                    <a:bodyPr/>
                    <a:lstStyle/>
                    <a:p>
                      <a:pPr marL="0" lvl="0" indent="0" algn="ctr" rtl="0">
                        <a:lnSpc>
                          <a:spcPct val="115000"/>
                        </a:lnSpc>
                        <a:spcBef>
                          <a:spcPts val="0"/>
                        </a:spcBef>
                        <a:spcAft>
                          <a:spcPts val="0"/>
                        </a:spcAft>
                        <a:buNone/>
                      </a:pPr>
                      <a:r>
                        <a:rPr lang="en-US" sz="1000">
                          <a:latin typeface="Calibri"/>
                          <a:ea typeface="Calibri"/>
                          <a:cs typeface="Calibri"/>
                          <a:sym typeface="Calibri"/>
                        </a:rPr>
                        <a:t>Hr</a:t>
                      </a:r>
                      <a:endParaRPr sz="1000">
                        <a:latin typeface="Calibri"/>
                        <a:ea typeface="Calibri"/>
                        <a:cs typeface="Calibri"/>
                        <a:sym typeface="Calibri"/>
                      </a:endParaRPr>
                    </a:p>
                  </a:txBody>
                  <a:tcPr marL="28575" marR="28575" marT="91425" marB="91425">
                    <a:lnL w="9525" cap="flat" cmpd="sng">
                      <a:solidFill>
                        <a:srgbClr val="000000"/>
                      </a:solidFill>
                      <a:prstDash val="solid"/>
                      <a:round/>
                      <a:headEnd type="none" w="sm" len="sm"/>
                      <a:tailEnd type="none" w="sm" len="sm"/>
                    </a:lnL>
                    <a:lnR w="19050" cap="flat" cmpd="sng">
                      <a:solidFill>
                        <a:srgbClr val="FF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48:1:3"/>
                      </a:ext>
                    </a:extLst>
                  </a:tcPr>
                </a:tc>
                <a:tc>
                  <a:txBody>
                    <a:bodyPr/>
                    <a:lstStyle/>
                    <a:p>
                      <a:pPr marL="0" lvl="0" indent="0" algn="l" rtl="0">
                        <a:spcBef>
                          <a:spcPts val="0"/>
                        </a:spcBef>
                        <a:spcAft>
                          <a:spcPts val="0"/>
                        </a:spcAft>
                        <a:buNone/>
                      </a:pPr>
                      <a:endParaRPr/>
                    </a:p>
                  </a:txBody>
                  <a:tcPr marL="28575" marR="28575" marT="91425" marB="91425" anchor="b">
                    <a:lnL w="19050" cap="flat" cmpd="sng">
                      <a:solidFill>
                        <a:srgbClr val="FF0000"/>
                      </a:solidFill>
                      <a:prstDash val="solid"/>
                      <a:round/>
                      <a:headEnd type="none" w="sm" len="sm"/>
                      <a:tailEnd type="none" w="sm" len="sm"/>
                    </a:lnL>
                    <a:lnR w="19050" cap="flat" cmpd="sng">
                      <a:solidFill>
                        <a:srgbClr val="FF0000"/>
                      </a:solidFill>
                      <a:prstDash val="solid"/>
                      <a:round/>
                      <a:headEnd type="none" w="sm" len="sm"/>
                      <a:tailEnd type="none" w="sm" len="sm"/>
                    </a:lnR>
                    <a:lnT w="19050" cap="flat" cmpd="sng">
                      <a:solidFill>
                        <a:srgbClr val="FF0000"/>
                      </a:solidFill>
                      <a:prstDash val="solid"/>
                      <a:round/>
                      <a:headEnd type="none" w="sm" len="sm"/>
                      <a:tailEnd type="none" w="sm" len="sm"/>
                    </a:lnT>
                    <a:lnB w="19050" cap="flat" cmpd="sng">
                      <a:solidFill>
                        <a:srgbClr val="FF0000"/>
                      </a:solidFill>
                      <a:prstDash val="solid"/>
                      <a:round/>
                      <a:headEnd type="none" w="sm" len="sm"/>
                      <a:tailEnd type="none" w="sm" len="sm"/>
                    </a:lnB>
                    <a:solidFill>
                      <a:srgbClr val="FFFF9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48:1:4"/>
                      </a:ext>
                    </a:extLst>
                  </a:tcPr>
                </a:tc>
                <a:extLst>
                  <a:ext uri="{0D108BD9-81ED-4DB2-BD59-A6C34878D82A}">
                    <a16:rowId xmlns:a16="http://schemas.microsoft.com/office/drawing/2014/main" val="10001"/>
                  </a:ext>
                </a:extLst>
              </a:tr>
              <a:tr h="0">
                <a:tc>
                  <a:txBody>
                    <a:bodyPr/>
                    <a:lstStyle/>
                    <a:p>
                      <a:pPr marL="0" lvl="0" indent="0" algn="ctr" rtl="0">
                        <a:lnSpc>
                          <a:spcPct val="115000"/>
                        </a:lnSpc>
                        <a:spcBef>
                          <a:spcPts val="0"/>
                        </a:spcBef>
                        <a:spcAft>
                          <a:spcPts val="0"/>
                        </a:spcAft>
                        <a:buNone/>
                      </a:pPr>
                      <a:endParaRPr sz="1000">
                        <a:latin typeface="Calibri"/>
                        <a:ea typeface="Calibri"/>
                        <a:cs typeface="Calibri"/>
                        <a:sym typeface="Calibri"/>
                      </a:endParaRPr>
                    </a:p>
                  </a:txBody>
                  <a:tcPr marL="28575" marR="28575" marT="91425" marB="914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48:2:0"/>
                      </a:ext>
                    </a:extLst>
                  </a:tcPr>
                </a:tc>
                <a:tc>
                  <a:txBody>
                    <a:bodyPr/>
                    <a:lstStyle/>
                    <a:p>
                      <a:pPr marL="0" lvl="0" indent="0" algn="ctr" rtl="0">
                        <a:lnSpc>
                          <a:spcPct val="115000"/>
                        </a:lnSpc>
                        <a:spcBef>
                          <a:spcPts val="0"/>
                        </a:spcBef>
                        <a:spcAft>
                          <a:spcPts val="0"/>
                        </a:spcAft>
                        <a:buNone/>
                      </a:pPr>
                      <a:endParaRPr sz="1000">
                        <a:latin typeface="Calibri"/>
                        <a:ea typeface="Calibri"/>
                        <a:cs typeface="Calibri"/>
                        <a:sym typeface="Calibri"/>
                      </a:endParaRPr>
                    </a:p>
                  </a:txBody>
                  <a:tcPr marL="28575" marR="28575" marT="91425" marB="914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48:2:1"/>
                      </a:ext>
                    </a:extLst>
                  </a:tcPr>
                </a:tc>
                <a:tc>
                  <a:txBody>
                    <a:bodyPr/>
                    <a:lstStyle/>
                    <a:p>
                      <a:pPr marL="0" lvl="0" indent="0" algn="ctr" rtl="0">
                        <a:lnSpc>
                          <a:spcPct val="115000"/>
                        </a:lnSpc>
                        <a:spcBef>
                          <a:spcPts val="0"/>
                        </a:spcBef>
                        <a:spcAft>
                          <a:spcPts val="0"/>
                        </a:spcAft>
                        <a:buNone/>
                      </a:pPr>
                      <a:endParaRPr sz="1000">
                        <a:latin typeface="Calibri"/>
                        <a:ea typeface="Calibri"/>
                        <a:cs typeface="Calibri"/>
                        <a:sym typeface="Calibri"/>
                      </a:endParaRPr>
                    </a:p>
                  </a:txBody>
                  <a:tcPr marL="28575" marR="28575" marT="91425" marB="91425">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48:2:2"/>
                      </a:ext>
                    </a:extLst>
                  </a:tcPr>
                </a:tc>
                <a:tc>
                  <a:txBody>
                    <a:bodyPr/>
                    <a:lstStyle/>
                    <a:p>
                      <a:pPr marL="0" lvl="0" indent="0" algn="ctr" rtl="0">
                        <a:lnSpc>
                          <a:spcPct val="115000"/>
                        </a:lnSpc>
                        <a:spcBef>
                          <a:spcPts val="0"/>
                        </a:spcBef>
                        <a:spcAft>
                          <a:spcPts val="0"/>
                        </a:spcAft>
                        <a:buNone/>
                      </a:pPr>
                      <a:r>
                        <a:rPr lang="en-US" sz="1000">
                          <a:latin typeface="Calibri"/>
                          <a:ea typeface="Calibri"/>
                          <a:cs typeface="Calibri"/>
                          <a:sym typeface="Calibri"/>
                        </a:rPr>
                        <a:t>Average Price</a:t>
                      </a:r>
                      <a:endParaRPr sz="1000">
                        <a:latin typeface="Calibri"/>
                        <a:ea typeface="Calibri"/>
                        <a:cs typeface="Calibri"/>
                        <a:sym typeface="Calibri"/>
                      </a:endParaRPr>
                    </a:p>
                  </a:txBody>
                  <a:tcPr marL="28575" marR="2857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48:2:3"/>
                      </a:ext>
                    </a:extLst>
                  </a:tcPr>
                </a:tc>
                <a:tc>
                  <a:txBody>
                    <a:bodyPr/>
                    <a:lstStyle/>
                    <a:p>
                      <a:pPr marL="0" lvl="0" indent="0" algn="l" rtl="0">
                        <a:spcBef>
                          <a:spcPts val="0"/>
                        </a:spcBef>
                        <a:spcAft>
                          <a:spcPts val="0"/>
                        </a:spcAft>
                        <a:buNone/>
                      </a:pPr>
                      <a:endParaRPr dirty="0"/>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9050" cap="flat" cmpd="sng">
                      <a:solidFill>
                        <a:srgbClr val="FF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FE2F3"/>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ellId="348:2:4"/>
                      </a:ext>
                    </a:extLst>
                  </a:tcPr>
                </a:tc>
                <a:extLst>
                  <a:ext uri="{0D108BD9-81ED-4DB2-BD59-A6C34878D82A}">
                    <a16:rowId xmlns:a16="http://schemas.microsoft.com/office/drawing/2014/main" val="10002"/>
                  </a:ext>
                </a:extLst>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Google Shape;354;g2d909ee81e5_0_43"/>
          <p:cNvSpPr txBox="1">
            <a:spLocks noGrp="1"/>
          </p:cNvSpPr>
          <p:nvPr>
            <p:ph type="title"/>
          </p:nvPr>
        </p:nvSpPr>
        <p:spPr>
          <a:xfrm>
            <a:off x="1225685" y="761591"/>
            <a:ext cx="9747115"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3200" dirty="0"/>
              <a:t>Cost Proposal Value-Added Offering Tab – Attachment D</a:t>
            </a:r>
            <a:endParaRPr sz="3200" dirty="0"/>
          </a:p>
        </p:txBody>
      </p:sp>
      <p:sp>
        <p:nvSpPr>
          <p:cNvPr id="355" name="Google Shape;355;g2d909ee81e5_0_43"/>
          <p:cNvSpPr txBox="1">
            <a:spLocks noGrp="1"/>
          </p:cNvSpPr>
          <p:nvPr>
            <p:ph type="body" idx="1"/>
          </p:nvPr>
        </p:nvSpPr>
        <p:spPr>
          <a:xfrm>
            <a:off x="1371600" y="1847088"/>
            <a:ext cx="9601200" cy="18771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700">
                <a:solidFill>
                  <a:srgbClr val="101D49"/>
                </a:solidFill>
              </a:rPr>
              <a:t>Please complete the template provided for the Cost Proposal by populating ONLY the yellow shaded cells. Cells shaded in blue will populate automatically. Cost proposals will be evaluated based upon the proven ability of the Respondent to satisfy the requirements of the solicitation in a cost-effective manner.</a:t>
            </a:r>
            <a:endParaRPr sz="1700">
              <a:solidFill>
                <a:srgbClr val="101D49"/>
              </a:solidFill>
            </a:endParaRPr>
          </a:p>
          <a:p>
            <a:pPr marL="457200" lvl="0" indent="-336550" algn="l" rtl="0">
              <a:spcBef>
                <a:spcPts val="1200"/>
              </a:spcBef>
              <a:spcAft>
                <a:spcPts val="0"/>
              </a:spcAft>
              <a:buClr>
                <a:srgbClr val="101D49"/>
              </a:buClr>
              <a:buSzPts val="1700"/>
              <a:buChar char="●"/>
            </a:pPr>
            <a:r>
              <a:rPr lang="en-US" sz="1700">
                <a:solidFill>
                  <a:srgbClr val="101D49"/>
                </a:solidFill>
              </a:rPr>
              <a:t>For the Value-Added Offering Tab, describe any value added offerings which could result in higher value or to savings to the State. These offerings should provide measurable benefits, such as increased efficiency, improved service delivery, or cost reductions (such as discounts or services provided at no cost), without proposing additional charges beyond those outlined in the In-Person, Telephonic, Document, and Virtual Tabs.</a:t>
            </a:r>
            <a:endParaRPr sz="1700">
              <a:solidFill>
                <a:srgbClr val="101D49"/>
              </a:solidFill>
            </a:endParaRPr>
          </a:p>
          <a:p>
            <a:pPr marL="0" lvl="0" indent="0" algn="l" rtl="0">
              <a:spcBef>
                <a:spcPts val="1200"/>
              </a:spcBef>
              <a:spcAft>
                <a:spcPts val="0"/>
              </a:spcAft>
              <a:buNone/>
            </a:pPr>
            <a:r>
              <a:rPr lang="en-US" sz="1700">
                <a:solidFill>
                  <a:srgbClr val="101D49"/>
                </a:solidFill>
              </a:rPr>
              <a:t>The screenshot below represents an abbreviated version of this tab. Please refer to Att. D for a complete version of the tab.</a:t>
            </a:r>
            <a:endParaRPr sz="1700">
              <a:solidFill>
                <a:srgbClr val="101D49"/>
              </a:solidFill>
            </a:endParaRPr>
          </a:p>
        </p:txBody>
      </p:sp>
      <p:graphicFrame>
        <p:nvGraphicFramePr>
          <p:cNvPr id="356" name="Google Shape;356;g2d909ee81e5_0_43"/>
          <p:cNvGraphicFramePr/>
          <p:nvPr/>
        </p:nvGraphicFramePr>
        <p:xfrm>
          <a:off x="1618400" y="4941725"/>
          <a:ext cx="9608250" cy="744033"/>
        </p:xfrm>
        <a:graphic>
          <a:graphicData uri="http://schemas.openxmlformats.org/drawingml/2006/table">
            <a:tbl>
              <a:tblPr>
                <a:noFill/>
                <a:tableStyleId>{247451A7-F40B-4638-9BFC-84D85300B416}</a:tableStyleId>
              </a:tblPr>
              <a:tblGrid>
                <a:gridCol w="3428100">
                  <a:extLst>
                    <a:ext uri="{9D8B030D-6E8A-4147-A177-3AD203B41FA5}">
                      <a16:colId xmlns:a16="http://schemas.microsoft.com/office/drawing/2014/main" val="20000"/>
                    </a:ext>
                  </a:extLst>
                </a:gridCol>
                <a:gridCol w="257150">
                  <a:extLst>
                    <a:ext uri="{9D8B030D-6E8A-4147-A177-3AD203B41FA5}">
                      <a16:colId xmlns:a16="http://schemas.microsoft.com/office/drawing/2014/main" val="20001"/>
                    </a:ext>
                  </a:extLst>
                </a:gridCol>
                <a:gridCol w="1806200">
                  <a:extLst>
                    <a:ext uri="{9D8B030D-6E8A-4147-A177-3AD203B41FA5}">
                      <a16:colId xmlns:a16="http://schemas.microsoft.com/office/drawing/2014/main" val="20002"/>
                    </a:ext>
                  </a:extLst>
                </a:gridCol>
                <a:gridCol w="1029200">
                  <a:extLst>
                    <a:ext uri="{9D8B030D-6E8A-4147-A177-3AD203B41FA5}">
                      <a16:colId xmlns:a16="http://schemas.microsoft.com/office/drawing/2014/main" val="20003"/>
                    </a:ext>
                  </a:extLst>
                </a:gridCol>
                <a:gridCol w="1029200">
                  <a:extLst>
                    <a:ext uri="{9D8B030D-6E8A-4147-A177-3AD203B41FA5}">
                      <a16:colId xmlns:a16="http://schemas.microsoft.com/office/drawing/2014/main" val="20004"/>
                    </a:ext>
                  </a:extLst>
                </a:gridCol>
                <a:gridCol w="1029200">
                  <a:extLst>
                    <a:ext uri="{9D8B030D-6E8A-4147-A177-3AD203B41FA5}">
                      <a16:colId xmlns:a16="http://schemas.microsoft.com/office/drawing/2014/main" val="20005"/>
                    </a:ext>
                  </a:extLst>
                </a:gridCol>
                <a:gridCol w="1029200">
                  <a:extLst>
                    <a:ext uri="{9D8B030D-6E8A-4147-A177-3AD203B41FA5}">
                      <a16:colId xmlns:a16="http://schemas.microsoft.com/office/drawing/2014/main" val="20006"/>
                    </a:ext>
                  </a:extLst>
                </a:gridCol>
              </a:tblGrid>
              <a:tr h="0">
                <a:tc>
                  <a:txBody>
                    <a:bodyPr/>
                    <a:lstStyle/>
                    <a:p>
                      <a:pPr marL="0" lvl="0" indent="0" algn="ctr" rtl="0">
                        <a:lnSpc>
                          <a:spcPct val="115000"/>
                        </a:lnSpc>
                        <a:spcBef>
                          <a:spcPts val="0"/>
                        </a:spcBef>
                        <a:spcAft>
                          <a:spcPts val="0"/>
                        </a:spcAft>
                        <a:buNone/>
                      </a:pPr>
                      <a:r>
                        <a:rPr lang="en-US" sz="1000" b="1">
                          <a:latin typeface="Calibri"/>
                          <a:ea typeface="Calibri"/>
                          <a:cs typeface="Calibri"/>
                          <a:sym typeface="Calibri"/>
                        </a:rPr>
                        <a:t>Value Added Offering or Savings Offering</a:t>
                      </a:r>
                      <a:endParaRPr sz="10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tcPr>
                </a:tc>
                <a:tc gridSpan="6">
                  <a:txBody>
                    <a:bodyPr/>
                    <a:lstStyle/>
                    <a:p>
                      <a:pPr marL="0" lvl="0" indent="0" algn="ctr" rtl="0">
                        <a:lnSpc>
                          <a:spcPct val="115000"/>
                        </a:lnSpc>
                        <a:spcBef>
                          <a:spcPts val="0"/>
                        </a:spcBef>
                        <a:spcAft>
                          <a:spcPts val="0"/>
                        </a:spcAft>
                        <a:buNone/>
                      </a:pPr>
                      <a:r>
                        <a:rPr lang="en-US" sz="1000" b="1">
                          <a:latin typeface="Calibri"/>
                          <a:ea typeface="Calibri"/>
                          <a:cs typeface="Calibri"/>
                          <a:sym typeface="Calibri"/>
                        </a:rPr>
                        <a:t>Offering Description</a:t>
                      </a:r>
                      <a:endParaRPr sz="1000" b="1">
                        <a:latin typeface="Calibri"/>
                        <a:ea typeface="Calibri"/>
                        <a:cs typeface="Calibri"/>
                        <a:sym typeface="Calibri"/>
                      </a:endParaRPr>
                    </a:p>
                  </a:txBody>
                  <a:tcPr marL="28575" marR="28575" marT="91425" marB="91425"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D8D8"/>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0">
                <a:tc>
                  <a:txBody>
                    <a:bodyPr/>
                    <a:lstStyle/>
                    <a:p>
                      <a:pPr marL="0" lvl="0" indent="0" algn="l" rtl="0">
                        <a:spcBef>
                          <a:spcPts val="0"/>
                        </a:spcBef>
                        <a:spcAft>
                          <a:spcPts val="0"/>
                        </a:spcAft>
                        <a:buNone/>
                      </a:pPr>
                      <a:endParaRPr/>
                    </a:p>
                  </a:txBody>
                  <a:tcPr marL="28575" marR="2857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99"/>
                    </a:solidFill>
                  </a:tcPr>
                </a:tc>
                <a:tc gridSpan="6">
                  <a:txBody>
                    <a:bodyPr/>
                    <a:lstStyle/>
                    <a:p>
                      <a:pPr marL="0" lvl="0" indent="0" algn="l" rtl="0">
                        <a:spcBef>
                          <a:spcPts val="0"/>
                        </a:spcBef>
                        <a:spcAft>
                          <a:spcPts val="0"/>
                        </a:spcAft>
                        <a:buNone/>
                      </a:pPr>
                      <a:endParaRPr/>
                    </a:p>
                  </a:txBody>
                  <a:tcPr marL="28575" marR="2857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9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p16"/>
          <p:cNvSpPr txBox="1">
            <a:spLocks noGrp="1"/>
          </p:cNvSpPr>
          <p:nvPr>
            <p:ph type="title"/>
          </p:nvPr>
        </p:nvSpPr>
        <p:spPr>
          <a:xfrm>
            <a:off x="1371600" y="76560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dirty="0"/>
              <a:t>Confidential Information</a:t>
            </a:r>
            <a:endParaRPr sz="4000" dirty="0"/>
          </a:p>
        </p:txBody>
      </p:sp>
      <p:sp>
        <p:nvSpPr>
          <p:cNvPr id="363" name="Google Shape;363;p16"/>
          <p:cNvSpPr txBox="1">
            <a:spLocks noGrp="1"/>
          </p:cNvSpPr>
          <p:nvPr>
            <p:ph type="body" idx="1"/>
          </p:nvPr>
        </p:nvSpPr>
        <p:spPr>
          <a:xfrm>
            <a:off x="1371600" y="1828800"/>
            <a:ext cx="9601200" cy="3884100"/>
          </a:xfrm>
          <a:prstGeom prst="rect">
            <a:avLst/>
          </a:prstGeom>
          <a:noFill/>
          <a:ln>
            <a:noFill/>
          </a:ln>
        </p:spPr>
        <p:txBody>
          <a:bodyPr spcFirstLastPara="1" wrap="square" lIns="91425" tIns="45700" rIns="91425" bIns="45700" anchor="t" anchorCtr="0">
            <a:noAutofit/>
          </a:bodyPr>
          <a:lstStyle/>
          <a:p>
            <a:pPr marL="384038" lvl="0" indent="-369130" algn="l" rtl="0">
              <a:lnSpc>
                <a:spcPct val="74000"/>
              </a:lnSpc>
              <a:spcBef>
                <a:spcPts val="0"/>
              </a:spcBef>
              <a:spcAft>
                <a:spcPts val="0"/>
              </a:spcAft>
              <a:buClr>
                <a:srgbClr val="101D49"/>
              </a:buClr>
              <a:buSzPts val="1800"/>
              <a:buChar char="●"/>
            </a:pPr>
            <a:r>
              <a:rPr lang="en-US" sz="1800" b="1">
                <a:solidFill>
                  <a:srgbClr val="101D49"/>
                </a:solidFill>
              </a:rPr>
              <a:t>Confidential Information (RFP Section 1.15)</a:t>
            </a:r>
            <a:endParaRPr sz="1800"/>
          </a:p>
          <a:p>
            <a:pPr marL="914377" lvl="1" indent="-369130" algn="l" rtl="0">
              <a:lnSpc>
                <a:spcPct val="74000"/>
              </a:lnSpc>
              <a:spcBef>
                <a:spcPts val="700"/>
              </a:spcBef>
              <a:spcAft>
                <a:spcPts val="0"/>
              </a:spcAft>
              <a:buClr>
                <a:srgbClr val="101D49"/>
              </a:buClr>
              <a:buSzPts val="1800"/>
              <a:buChar char="○"/>
            </a:pPr>
            <a:r>
              <a:rPr lang="en-US" sz="1800" i="0">
                <a:solidFill>
                  <a:srgbClr val="101D49"/>
                </a:solidFill>
              </a:rPr>
              <a:t>All materials contained in proposals are subject to the Access to Public Records Act (APRA) and can be accessed by any member of the public after contract award. The responses are deemed to be “public records” unless a specific provision of IC 5-14-3 protects it from disclosure.</a:t>
            </a:r>
            <a:endParaRPr sz="1800"/>
          </a:p>
          <a:p>
            <a:pPr marL="914377" lvl="1" indent="-369130" algn="l" rtl="0">
              <a:lnSpc>
                <a:spcPct val="74000"/>
              </a:lnSpc>
              <a:spcBef>
                <a:spcPts val="700"/>
              </a:spcBef>
              <a:spcAft>
                <a:spcPts val="0"/>
              </a:spcAft>
              <a:buClr>
                <a:srgbClr val="101D49"/>
              </a:buClr>
              <a:buSzPts val="1800"/>
              <a:buChar char="○"/>
            </a:pPr>
            <a:r>
              <a:rPr lang="en-US" sz="1800" i="0">
                <a:solidFill>
                  <a:srgbClr val="101D49"/>
                </a:solidFill>
              </a:rPr>
              <a:t>In order to request certain information be kept confidential, Respondents must claim a statutory exception to the APRA in their </a:t>
            </a:r>
            <a:r>
              <a:rPr lang="en-US" sz="1800" b="1" i="0">
                <a:solidFill>
                  <a:srgbClr val="101D49"/>
                </a:solidFill>
              </a:rPr>
              <a:t>Executive Summary</a:t>
            </a:r>
            <a:r>
              <a:rPr lang="en-US" sz="1800" i="0">
                <a:solidFill>
                  <a:srgbClr val="101D49"/>
                </a:solidFill>
              </a:rPr>
              <a:t>, including describing which specific provision applies to which specific part of their response. </a:t>
            </a:r>
            <a:endParaRPr sz="1800"/>
          </a:p>
          <a:p>
            <a:pPr marL="914377" lvl="1" indent="-369130" algn="l" rtl="0">
              <a:lnSpc>
                <a:spcPct val="74000"/>
              </a:lnSpc>
              <a:spcBef>
                <a:spcPts val="700"/>
              </a:spcBef>
              <a:spcAft>
                <a:spcPts val="0"/>
              </a:spcAft>
              <a:buClr>
                <a:srgbClr val="101D49"/>
              </a:buClr>
              <a:buSzPts val="1800"/>
              <a:buChar char="○"/>
            </a:pPr>
            <a:r>
              <a:rPr lang="en-US" sz="1800" i="0">
                <a:solidFill>
                  <a:srgbClr val="101D49"/>
                </a:solidFill>
              </a:rPr>
              <a:t>Confidential information must also be clearly marked and kept separate from the proposal in the electronic copies. IDOA recommends submitting a “public” file that has the confidential information redacted (may be in PDF format) and a “final” file that includes all required information (must be in format prescribed buy the RFP).</a:t>
            </a:r>
            <a:endParaRPr sz="1800"/>
          </a:p>
          <a:p>
            <a:pPr marL="914377" lvl="1" indent="-369130" algn="l" rtl="0">
              <a:lnSpc>
                <a:spcPct val="74000"/>
              </a:lnSpc>
              <a:spcBef>
                <a:spcPts val="700"/>
              </a:spcBef>
              <a:spcAft>
                <a:spcPts val="0"/>
              </a:spcAft>
              <a:buClr>
                <a:srgbClr val="FF0000"/>
              </a:buClr>
              <a:buSzPts val="1800"/>
              <a:buChar char="○"/>
            </a:pPr>
            <a:r>
              <a:rPr lang="en-US" sz="1800" b="1" i="0" u="sng">
                <a:solidFill>
                  <a:srgbClr val="FF0000"/>
                </a:solidFill>
              </a:rPr>
              <a:t>DO NOT LABEL YOUR ENTIRE RESPONSE AS CONFIDENTIAL </a:t>
            </a:r>
            <a:endParaRPr sz="1800"/>
          </a:p>
          <a:p>
            <a:pPr marL="914377" lvl="1" indent="-254815" algn="l" rtl="0">
              <a:lnSpc>
                <a:spcPct val="74000"/>
              </a:lnSpc>
              <a:spcBef>
                <a:spcPts val="700"/>
              </a:spcBef>
              <a:spcAft>
                <a:spcPts val="0"/>
              </a:spcAft>
              <a:buClr>
                <a:schemeClr val="dk2"/>
              </a:buClr>
              <a:buSzPts val="1705"/>
              <a:buNone/>
            </a:pPr>
            <a:endParaRPr sz="1800" i="0">
              <a:solidFill>
                <a:schemeClr val="dk1"/>
              </a:solidFill>
            </a:endParaRPr>
          </a:p>
          <a:p>
            <a:pPr marL="384038" lvl="0" indent="-266563" algn="l" rtl="0">
              <a:lnSpc>
                <a:spcPct val="74000"/>
              </a:lnSpc>
              <a:spcBef>
                <a:spcPts val="1200"/>
              </a:spcBef>
              <a:spcAft>
                <a:spcPts val="0"/>
              </a:spcAft>
              <a:buClr>
                <a:schemeClr val="dk2"/>
              </a:buClr>
              <a:buSzPts val="1550"/>
              <a:buNone/>
            </a:pPr>
            <a:endParaRPr sz="1800">
              <a:solidFill>
                <a:schemeClr val="dk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Google Shape;369;p17"/>
          <p:cNvSpPr txBox="1">
            <a:spLocks noGrp="1"/>
          </p:cNvSpPr>
          <p:nvPr>
            <p:ph type="title"/>
          </p:nvPr>
        </p:nvSpPr>
        <p:spPr>
          <a:xfrm>
            <a:off x="1371600" y="772183"/>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dirty="0"/>
              <a:t>Evaluation Criteria</a:t>
            </a:r>
            <a:endParaRPr sz="4000" dirty="0"/>
          </a:p>
        </p:txBody>
      </p:sp>
      <p:graphicFrame>
        <p:nvGraphicFramePr>
          <p:cNvPr id="370" name="Google Shape;370;p17"/>
          <p:cNvGraphicFramePr/>
          <p:nvPr/>
        </p:nvGraphicFramePr>
        <p:xfrm>
          <a:off x="1371600" y="1941178"/>
          <a:ext cx="9083850" cy="4232850"/>
        </p:xfrm>
        <a:graphic>
          <a:graphicData uri="http://schemas.openxmlformats.org/drawingml/2006/table">
            <a:tbl>
              <a:tblPr firstRow="1" bandRow="1">
                <a:noFill/>
                <a:tableStyleId>{C6B54590-0C20-491D-9940-A1D2872E849B}</a:tableStyleId>
              </a:tblPr>
              <a:tblGrid>
                <a:gridCol w="5159975">
                  <a:extLst>
                    <a:ext uri="{9D8B030D-6E8A-4147-A177-3AD203B41FA5}">
                      <a16:colId xmlns:a16="http://schemas.microsoft.com/office/drawing/2014/main" val="20000"/>
                    </a:ext>
                  </a:extLst>
                </a:gridCol>
                <a:gridCol w="3923875">
                  <a:extLst>
                    <a:ext uri="{9D8B030D-6E8A-4147-A177-3AD203B41FA5}">
                      <a16:colId xmlns:a16="http://schemas.microsoft.com/office/drawing/2014/main" val="20001"/>
                    </a:ext>
                  </a:extLst>
                </a:gridCol>
              </a:tblGrid>
              <a:tr h="377600">
                <a:tc>
                  <a:txBody>
                    <a:bodyPr/>
                    <a:lstStyle/>
                    <a:p>
                      <a:pPr marL="0" marR="0" lvl="0" indent="0" algn="ctr" rtl="0">
                        <a:lnSpc>
                          <a:spcPct val="100000"/>
                        </a:lnSpc>
                        <a:spcBef>
                          <a:spcPts val="0"/>
                        </a:spcBef>
                        <a:spcAft>
                          <a:spcPts val="0"/>
                        </a:spcAft>
                        <a:buClr>
                          <a:srgbClr val="000000"/>
                        </a:buClr>
                        <a:buSzPts val="1500"/>
                        <a:buFont typeface="Arial"/>
                        <a:buNone/>
                      </a:pPr>
                      <a:r>
                        <a:rPr lang="en-US" sz="1600" b="1" u="none" strike="noStrike" cap="none">
                          <a:solidFill>
                            <a:srgbClr val="101D49"/>
                          </a:solidFill>
                          <a:latin typeface="Calibri"/>
                          <a:ea typeface="Calibri"/>
                          <a:cs typeface="Calibri"/>
                          <a:sym typeface="Calibri"/>
                        </a:rPr>
                        <a:t>Criteria</a:t>
                      </a:r>
                      <a:endParaRPr sz="1600" u="none" strike="noStrike" cap="none"/>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600" b="1" u="none" strike="noStrike" cap="none">
                          <a:solidFill>
                            <a:srgbClr val="101D49"/>
                          </a:solidFill>
                          <a:latin typeface="Calibri"/>
                          <a:ea typeface="Calibri"/>
                          <a:cs typeface="Calibri"/>
                          <a:sym typeface="Calibri"/>
                        </a:rPr>
                        <a:t>Points</a:t>
                      </a:r>
                      <a:endParaRPr sz="1600" u="none" strike="noStrike" cap="none"/>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377600">
                <a:tc>
                  <a:txBody>
                    <a:bodyPr/>
                    <a:lstStyle/>
                    <a:p>
                      <a:pPr marL="0" marR="0" lvl="0" indent="0" algn="l" rtl="0">
                        <a:lnSpc>
                          <a:spcPct val="100000"/>
                        </a:lnSpc>
                        <a:spcBef>
                          <a:spcPts val="0"/>
                        </a:spcBef>
                        <a:spcAft>
                          <a:spcPts val="0"/>
                        </a:spcAft>
                        <a:buClr>
                          <a:srgbClr val="101D49"/>
                        </a:buClr>
                        <a:buSzPts val="1500"/>
                        <a:buFont typeface="Libre Franklin"/>
                        <a:buNone/>
                      </a:pPr>
                      <a:r>
                        <a:rPr lang="en-US" sz="1600" b="1" u="none" strike="noStrike" cap="none">
                          <a:solidFill>
                            <a:srgbClr val="101D49"/>
                          </a:solidFill>
                          <a:latin typeface="Calibri"/>
                          <a:ea typeface="Calibri"/>
                          <a:cs typeface="Calibri"/>
                          <a:sym typeface="Calibri"/>
                        </a:rPr>
                        <a:t>1. Adherence to Mandatory Requirements</a:t>
                      </a:r>
                      <a:endParaRPr sz="1600" b="1" u="none" strike="noStrike" cap="none">
                        <a:solidFill>
                          <a:srgbClr val="101D49"/>
                        </a:solidFill>
                        <a:latin typeface="Calibri"/>
                        <a:ea typeface="Calibri"/>
                        <a:cs typeface="Calibri"/>
                        <a:sym typeface="Calibri"/>
                      </a:endParaRPr>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600" b="1" u="none" strike="noStrike" cap="none">
                          <a:solidFill>
                            <a:srgbClr val="101D49"/>
                          </a:solidFill>
                          <a:latin typeface="Calibri"/>
                          <a:ea typeface="Calibri"/>
                          <a:cs typeface="Calibri"/>
                          <a:sym typeface="Calibri"/>
                        </a:rPr>
                        <a:t>Pass/Fail</a:t>
                      </a:r>
                      <a:endParaRPr sz="1600" u="none" strike="noStrike" cap="none"/>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536700">
                <a:tc>
                  <a:txBody>
                    <a:bodyPr/>
                    <a:lstStyle/>
                    <a:p>
                      <a:pPr marL="0" marR="0" lvl="0" indent="0" algn="l" rtl="0">
                        <a:lnSpc>
                          <a:spcPct val="100000"/>
                        </a:lnSpc>
                        <a:spcBef>
                          <a:spcPts val="0"/>
                        </a:spcBef>
                        <a:spcAft>
                          <a:spcPts val="0"/>
                        </a:spcAft>
                        <a:buClr>
                          <a:srgbClr val="101D49"/>
                        </a:buClr>
                        <a:buSzPts val="1500"/>
                        <a:buFont typeface="Libre Franklin"/>
                        <a:buNone/>
                      </a:pPr>
                      <a:r>
                        <a:rPr lang="en-US" sz="1600" b="1" u="none" strike="noStrike" cap="none">
                          <a:solidFill>
                            <a:srgbClr val="101D49"/>
                          </a:solidFill>
                          <a:latin typeface="Calibri"/>
                          <a:ea typeface="Calibri"/>
                          <a:cs typeface="Calibri"/>
                          <a:sym typeface="Calibri"/>
                        </a:rPr>
                        <a:t>2. Management Assessment/Quality (Business and Technical Proposal)</a:t>
                      </a:r>
                      <a:endParaRPr sz="1600" u="none" strike="noStrike" cap="none"/>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600" b="1" u="none" strike="noStrike" cap="none">
                          <a:solidFill>
                            <a:srgbClr val="101D49"/>
                          </a:solidFill>
                          <a:latin typeface="Calibri"/>
                          <a:ea typeface="Calibri"/>
                          <a:cs typeface="Calibri"/>
                          <a:sym typeface="Calibri"/>
                        </a:rPr>
                        <a:t>50 points</a:t>
                      </a:r>
                      <a:endParaRPr sz="1600" u="none" strike="noStrike" cap="none">
                        <a:solidFill>
                          <a:srgbClr val="101D49"/>
                        </a:solidFill>
                      </a:endParaRPr>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377600">
                <a:tc>
                  <a:txBody>
                    <a:bodyPr/>
                    <a:lstStyle/>
                    <a:p>
                      <a:pPr marL="0" marR="0" lvl="0" indent="0" algn="l" rtl="0">
                        <a:lnSpc>
                          <a:spcPct val="100000"/>
                        </a:lnSpc>
                        <a:spcBef>
                          <a:spcPts val="0"/>
                        </a:spcBef>
                        <a:spcAft>
                          <a:spcPts val="0"/>
                        </a:spcAft>
                        <a:buClr>
                          <a:srgbClr val="101D49"/>
                        </a:buClr>
                        <a:buSzPts val="1500"/>
                        <a:buFont typeface="Libre Franklin"/>
                        <a:buNone/>
                      </a:pPr>
                      <a:r>
                        <a:rPr lang="en-US" sz="1600" b="1" u="none" strike="noStrike" cap="none">
                          <a:solidFill>
                            <a:srgbClr val="101D49"/>
                          </a:solidFill>
                          <a:latin typeface="Calibri"/>
                          <a:ea typeface="Calibri"/>
                          <a:cs typeface="Calibri"/>
                          <a:sym typeface="Calibri"/>
                        </a:rPr>
                        <a:t>3. Cost (Cost Proposal)</a:t>
                      </a:r>
                      <a:endParaRPr sz="1600" u="none" strike="noStrike" cap="none"/>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600" b="1" u="none" strike="noStrike" cap="none">
                          <a:solidFill>
                            <a:srgbClr val="101D49"/>
                          </a:solidFill>
                          <a:latin typeface="Calibri"/>
                          <a:ea typeface="Calibri"/>
                          <a:cs typeface="Calibri"/>
                          <a:sym typeface="Calibri"/>
                        </a:rPr>
                        <a:t>30 points</a:t>
                      </a:r>
                      <a:endParaRPr sz="1600" u="none" strike="noStrike" cap="none">
                        <a:solidFill>
                          <a:srgbClr val="101D49"/>
                        </a:solidFill>
                      </a:endParaRPr>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536700">
                <a:tc>
                  <a:txBody>
                    <a:bodyPr/>
                    <a:lstStyle/>
                    <a:p>
                      <a:pPr marL="211455" marR="0" lvl="0" indent="-211455" algn="l" rtl="0">
                        <a:lnSpc>
                          <a:spcPct val="100000"/>
                        </a:lnSpc>
                        <a:spcBef>
                          <a:spcPts val="0"/>
                        </a:spcBef>
                        <a:spcAft>
                          <a:spcPts val="0"/>
                        </a:spcAft>
                        <a:buClr>
                          <a:srgbClr val="000000"/>
                        </a:buClr>
                        <a:buSzPts val="1500"/>
                        <a:buFont typeface="Arial"/>
                        <a:buNone/>
                      </a:pPr>
                      <a:r>
                        <a:rPr lang="en-US" sz="1600" b="1" u="none" strike="noStrike" cap="none">
                          <a:solidFill>
                            <a:srgbClr val="101D49"/>
                          </a:solidFill>
                          <a:latin typeface="Calibri"/>
                          <a:ea typeface="Calibri"/>
                          <a:cs typeface="Calibri"/>
                          <a:sym typeface="Calibri"/>
                        </a:rPr>
                        <a:t>4. Buy Indiana</a:t>
                      </a:r>
                      <a:endParaRPr sz="16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600" b="1" u="none" strike="noStrike" cap="none">
                          <a:solidFill>
                            <a:srgbClr val="101D49"/>
                          </a:solidFill>
                          <a:latin typeface="Calibri"/>
                          <a:ea typeface="Calibri"/>
                          <a:cs typeface="Calibri"/>
                          <a:sym typeface="Calibri"/>
                        </a:rPr>
                        <a:t>5 points</a:t>
                      </a:r>
                      <a:endParaRPr sz="16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536700">
                <a:tc>
                  <a:txBody>
                    <a:bodyPr/>
                    <a:lstStyle/>
                    <a:p>
                      <a:pPr marL="211455" marR="0" lvl="0" indent="-211455" algn="l" rtl="0">
                        <a:lnSpc>
                          <a:spcPct val="100000"/>
                        </a:lnSpc>
                        <a:spcBef>
                          <a:spcPts val="0"/>
                        </a:spcBef>
                        <a:spcAft>
                          <a:spcPts val="0"/>
                        </a:spcAft>
                        <a:buClr>
                          <a:srgbClr val="000000"/>
                        </a:buClr>
                        <a:buSzPts val="1500"/>
                        <a:buFont typeface="Arial"/>
                        <a:buNone/>
                      </a:pPr>
                      <a:r>
                        <a:rPr lang="en-US" sz="1600" b="1" u="none" strike="noStrike" cap="none">
                          <a:solidFill>
                            <a:srgbClr val="101D49"/>
                          </a:solidFill>
                          <a:latin typeface="Calibri"/>
                          <a:ea typeface="Calibri"/>
                          <a:cs typeface="Calibri"/>
                          <a:sym typeface="Calibri"/>
                        </a:rPr>
                        <a:t>5. Minority Business Enterprise Subcontractor Commitment</a:t>
                      </a:r>
                      <a:endParaRPr sz="16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600" b="1" u="none" strike="noStrike" cap="none">
                          <a:solidFill>
                            <a:srgbClr val="101D49"/>
                          </a:solidFill>
                          <a:latin typeface="Calibri"/>
                          <a:ea typeface="Calibri"/>
                          <a:cs typeface="Calibri"/>
                          <a:sym typeface="Calibri"/>
                        </a:rPr>
                        <a:t>5 points (1 bonus point)</a:t>
                      </a:r>
                      <a:endParaRPr sz="16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536700">
                <a:tc>
                  <a:txBody>
                    <a:bodyPr/>
                    <a:lstStyle/>
                    <a:p>
                      <a:pPr marL="211455" marR="0" lvl="0" indent="-211455" algn="l" rtl="0">
                        <a:lnSpc>
                          <a:spcPct val="100000"/>
                        </a:lnSpc>
                        <a:spcBef>
                          <a:spcPts val="0"/>
                        </a:spcBef>
                        <a:spcAft>
                          <a:spcPts val="0"/>
                        </a:spcAft>
                        <a:buClr>
                          <a:srgbClr val="000000"/>
                        </a:buClr>
                        <a:buSzPts val="1500"/>
                        <a:buFont typeface="Arial"/>
                        <a:buNone/>
                      </a:pPr>
                      <a:r>
                        <a:rPr lang="en-US" sz="1600" b="1" u="none" strike="noStrike" cap="none">
                          <a:solidFill>
                            <a:srgbClr val="101D49"/>
                          </a:solidFill>
                          <a:latin typeface="Calibri"/>
                          <a:ea typeface="Calibri"/>
                          <a:cs typeface="Calibri"/>
                          <a:sym typeface="Calibri"/>
                        </a:rPr>
                        <a:t>6. Women Business Enterprise Subcontractor Commitment</a:t>
                      </a:r>
                      <a:endParaRPr sz="16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600" b="1" u="none" strike="noStrike" cap="none">
                          <a:solidFill>
                            <a:srgbClr val="101D49"/>
                          </a:solidFill>
                          <a:latin typeface="Calibri"/>
                          <a:ea typeface="Calibri"/>
                          <a:cs typeface="Calibri"/>
                          <a:sym typeface="Calibri"/>
                        </a:rPr>
                        <a:t>5 points (1 bonus point)</a:t>
                      </a:r>
                      <a:endParaRPr sz="16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536700">
                <a:tc>
                  <a:txBody>
                    <a:bodyPr/>
                    <a:lstStyle/>
                    <a:p>
                      <a:pPr marL="211455" marR="0" lvl="0" indent="-211455" algn="l" rtl="0">
                        <a:lnSpc>
                          <a:spcPct val="100000"/>
                        </a:lnSpc>
                        <a:spcBef>
                          <a:spcPts val="0"/>
                        </a:spcBef>
                        <a:spcAft>
                          <a:spcPts val="0"/>
                        </a:spcAft>
                        <a:buClr>
                          <a:srgbClr val="000000"/>
                        </a:buClr>
                        <a:buSzPts val="1500"/>
                        <a:buFont typeface="Arial"/>
                        <a:buNone/>
                      </a:pPr>
                      <a:r>
                        <a:rPr lang="en-US" sz="1600" b="1" u="none" strike="noStrike" cap="none">
                          <a:solidFill>
                            <a:srgbClr val="101D49"/>
                          </a:solidFill>
                          <a:latin typeface="Calibri"/>
                          <a:ea typeface="Calibri"/>
                          <a:cs typeface="Calibri"/>
                          <a:sym typeface="Calibri"/>
                        </a:rPr>
                        <a:t>7. Indiana Veteran Owned Small Business Subcontractor Commitment</a:t>
                      </a:r>
                      <a:endParaRPr sz="16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600" b="1" u="none" strike="noStrike" cap="none">
                          <a:solidFill>
                            <a:srgbClr val="101D49"/>
                          </a:solidFill>
                          <a:latin typeface="Calibri"/>
                          <a:ea typeface="Calibri"/>
                          <a:cs typeface="Calibri"/>
                          <a:sym typeface="Calibri"/>
                        </a:rPr>
                        <a:t>5 points (1 bonus point)</a:t>
                      </a:r>
                      <a:endParaRPr sz="16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r h="313175">
                <a:tc>
                  <a:txBody>
                    <a:bodyPr/>
                    <a:lstStyle/>
                    <a:p>
                      <a:pPr marL="0" marR="0" lvl="0" indent="0" algn="ctr" rtl="0">
                        <a:lnSpc>
                          <a:spcPct val="100000"/>
                        </a:lnSpc>
                        <a:spcBef>
                          <a:spcPts val="0"/>
                        </a:spcBef>
                        <a:spcAft>
                          <a:spcPts val="0"/>
                        </a:spcAft>
                        <a:buClr>
                          <a:srgbClr val="000000"/>
                        </a:buClr>
                        <a:buSzPts val="1500"/>
                        <a:buFont typeface="Arial"/>
                        <a:buNone/>
                      </a:pPr>
                      <a:r>
                        <a:rPr lang="en-US" sz="1600" b="1" u="none" strike="noStrike" cap="none">
                          <a:solidFill>
                            <a:srgbClr val="101D49"/>
                          </a:solidFill>
                          <a:latin typeface="Calibri"/>
                          <a:ea typeface="Calibri"/>
                          <a:cs typeface="Calibri"/>
                          <a:sym typeface="Calibri"/>
                        </a:rPr>
                        <a:t>Total</a:t>
                      </a:r>
                      <a:endParaRPr sz="1600" u="none" strike="noStrike" cap="none"/>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600" b="1" u="none" strike="noStrike" cap="none">
                          <a:solidFill>
                            <a:srgbClr val="101D49"/>
                          </a:solidFill>
                          <a:latin typeface="Calibri"/>
                          <a:ea typeface="Calibri"/>
                          <a:cs typeface="Calibri"/>
                          <a:sym typeface="Calibri"/>
                        </a:rPr>
                        <a:t>100 (103 if bonus awarded)</a:t>
                      </a:r>
                      <a:endParaRPr sz="1600" u="none" strike="noStrike" cap="none"/>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extLst>
                  <a:ext uri="{0D108BD9-81ED-4DB2-BD59-A6C34878D82A}">
                    <a16:rowId xmlns:a16="http://schemas.microsoft.com/office/drawing/2014/main" val="10008"/>
                  </a:ext>
                </a:extLst>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Google Shape;376;g33420cfc464_1_37"/>
          <p:cNvSpPr txBox="1">
            <a:spLocks noGrp="1"/>
          </p:cNvSpPr>
          <p:nvPr>
            <p:ph type="title"/>
          </p:nvPr>
        </p:nvSpPr>
        <p:spPr>
          <a:xfrm>
            <a:off x="1295388" y="2400310"/>
            <a:ext cx="9601200" cy="829200"/>
          </a:xfrm>
          <a:prstGeom prst="rect">
            <a:avLst/>
          </a:prstGeom>
        </p:spPr>
        <p:txBody>
          <a:bodyPr spcFirstLastPara="1" wrap="square" lIns="91425" tIns="45700" rIns="91425" bIns="45700" anchor="t" anchorCtr="0">
            <a:noAutofit/>
          </a:bodyPr>
          <a:lstStyle/>
          <a:p>
            <a:pPr marL="0" lvl="0" indent="0" algn="ctr" rtl="0">
              <a:spcBef>
                <a:spcPts val="0"/>
              </a:spcBef>
              <a:spcAft>
                <a:spcPts val="0"/>
              </a:spcAft>
              <a:buNone/>
            </a:pPr>
            <a:r>
              <a:rPr lang="en-US" sz="3000"/>
              <a:t>IDOA Division of Supplier Diversity Program Overview</a:t>
            </a:r>
            <a:endParaRPr sz="3000"/>
          </a:p>
          <a:p>
            <a:pPr marL="0" lvl="0" indent="0" algn="l" rtl="0">
              <a:spcBef>
                <a:spcPts val="0"/>
              </a:spcBef>
              <a:spcAft>
                <a:spcPts val="0"/>
              </a:spcAft>
              <a:buNone/>
            </a:pPr>
            <a:endParaRPr sz="3000"/>
          </a:p>
        </p:txBody>
      </p:sp>
      <p:sp>
        <p:nvSpPr>
          <p:cNvPr id="377" name="Google Shape;377;g33420cfc464_1_37"/>
          <p:cNvSpPr txBox="1">
            <a:spLocks noGrp="1"/>
          </p:cNvSpPr>
          <p:nvPr>
            <p:ph type="body" idx="1"/>
          </p:nvPr>
        </p:nvSpPr>
        <p:spPr>
          <a:xfrm>
            <a:off x="1099501" y="3207600"/>
            <a:ext cx="5148900" cy="2900100"/>
          </a:xfrm>
          <a:prstGeom prst="rect">
            <a:avLst/>
          </a:prstGeom>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US" sz="2000" i="1"/>
              <a:t>Minority and Women’s Business Enterprises</a:t>
            </a:r>
            <a:endParaRPr sz="2000" i="1"/>
          </a:p>
          <a:p>
            <a:pPr marL="0" lvl="0" indent="0" algn="l" rtl="0">
              <a:lnSpc>
                <a:spcPct val="100000"/>
              </a:lnSpc>
              <a:spcBef>
                <a:spcPts val="0"/>
              </a:spcBef>
              <a:spcAft>
                <a:spcPts val="0"/>
              </a:spcAft>
              <a:buNone/>
            </a:pPr>
            <a:r>
              <a:rPr lang="en-US" sz="2000" i="1"/>
              <a:t>Indiana Veteran Owned Small Businesses</a:t>
            </a:r>
            <a:endParaRPr sz="2000" i="1"/>
          </a:p>
          <a:p>
            <a:pPr marL="0" lvl="0" indent="0" algn="l" rtl="0">
              <a:lnSpc>
                <a:spcPct val="100000"/>
              </a:lnSpc>
              <a:spcBef>
                <a:spcPts val="0"/>
              </a:spcBef>
              <a:spcAft>
                <a:spcPts val="0"/>
              </a:spcAft>
              <a:buNone/>
            </a:pPr>
            <a:endParaRPr sz="2000" i="1"/>
          </a:p>
        </p:txBody>
      </p:sp>
      <p:cxnSp>
        <p:nvCxnSpPr>
          <p:cNvPr id="378" name="Google Shape;378;g33420cfc464_1_37"/>
          <p:cNvCxnSpPr/>
          <p:nvPr/>
        </p:nvCxnSpPr>
        <p:spPr>
          <a:xfrm>
            <a:off x="1099488" y="3075950"/>
            <a:ext cx="9993000" cy="2190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Google Shape;384;g33097a728b4_0_0"/>
          <p:cNvSpPr txBox="1">
            <a:spLocks noGrp="1"/>
          </p:cNvSpPr>
          <p:nvPr>
            <p:ph type="title"/>
          </p:nvPr>
        </p:nvSpPr>
        <p:spPr>
          <a:xfrm>
            <a:off x="1371600" y="772184"/>
            <a:ext cx="96012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dirty="0"/>
              <a:t>Minority and Women’s Business Enterprises</a:t>
            </a:r>
            <a:endParaRPr sz="4000" dirty="0"/>
          </a:p>
        </p:txBody>
      </p:sp>
      <p:sp>
        <p:nvSpPr>
          <p:cNvPr id="385" name="Google Shape;385;g33097a728b4_0_0"/>
          <p:cNvSpPr txBox="1">
            <a:spLocks noGrp="1"/>
          </p:cNvSpPr>
          <p:nvPr>
            <p:ph type="body" idx="1"/>
          </p:nvPr>
        </p:nvSpPr>
        <p:spPr>
          <a:xfrm>
            <a:off x="1371600" y="1828800"/>
            <a:ext cx="9144000" cy="3525300"/>
          </a:xfrm>
          <a:prstGeom prst="rect">
            <a:avLst/>
          </a:prstGeom>
          <a:noFill/>
          <a:ln>
            <a:noFill/>
          </a:ln>
        </p:spPr>
        <p:txBody>
          <a:bodyPr spcFirstLastPara="1" wrap="square" lIns="91425" tIns="45700" rIns="91425" bIns="45700" anchor="t" anchorCtr="0">
            <a:noAutofit/>
          </a:bodyPr>
          <a:lstStyle/>
          <a:p>
            <a:pPr marL="384037" lvl="0" indent="-339587" algn="l" rtl="0">
              <a:lnSpc>
                <a:spcPct val="90000"/>
              </a:lnSpc>
              <a:spcBef>
                <a:spcPts val="0"/>
              </a:spcBef>
              <a:spcAft>
                <a:spcPts val="0"/>
              </a:spcAft>
              <a:buClr>
                <a:srgbClr val="101D49"/>
              </a:buClr>
              <a:buSzPts val="1800"/>
              <a:buFont typeface="Noto Sans Symbols"/>
              <a:buChar char="●"/>
            </a:pPr>
            <a:r>
              <a:rPr lang="en-US" sz="2400" b="1" dirty="0">
                <a:solidFill>
                  <a:srgbClr val="101D49"/>
                </a:solidFill>
              </a:rPr>
              <a:t>Mission/Vision </a:t>
            </a:r>
            <a:endParaRPr sz="2400" dirty="0"/>
          </a:p>
          <a:p>
            <a:pPr marL="914377" lvl="1" indent="-345620" algn="l" rtl="0">
              <a:lnSpc>
                <a:spcPct val="74000"/>
              </a:lnSpc>
              <a:spcBef>
                <a:spcPts val="700"/>
              </a:spcBef>
              <a:spcAft>
                <a:spcPts val="0"/>
              </a:spcAft>
              <a:buClr>
                <a:srgbClr val="101D49"/>
              </a:buClr>
              <a:buSzPts val="1800"/>
              <a:buChar char="○"/>
            </a:pPr>
            <a:r>
              <a:rPr lang="en-US" sz="2400" i="0" dirty="0">
                <a:solidFill>
                  <a:srgbClr val="101D49"/>
                </a:solidFill>
              </a:rPr>
              <a:t>Promote, monitor, and enforce the standards for certification of minority and women’s business enterprises.</a:t>
            </a:r>
            <a:endParaRPr sz="2400" dirty="0"/>
          </a:p>
          <a:p>
            <a:pPr marL="914377" lvl="1" indent="-345620" algn="l" rtl="0">
              <a:lnSpc>
                <a:spcPct val="74000"/>
              </a:lnSpc>
              <a:spcBef>
                <a:spcPts val="700"/>
              </a:spcBef>
              <a:spcAft>
                <a:spcPts val="0"/>
              </a:spcAft>
              <a:buClr>
                <a:srgbClr val="101D49"/>
              </a:buClr>
              <a:buSzPts val="1800"/>
              <a:buChar char="○"/>
            </a:pPr>
            <a:r>
              <a:rPr lang="en-US" sz="2400" i="0" dirty="0">
                <a:solidFill>
                  <a:srgbClr val="101D49"/>
                </a:solidFill>
              </a:rPr>
              <a:t>Provide equal opportunity to minority and women enterprises in the state’s procurement and contracting process.</a:t>
            </a:r>
            <a:endParaRPr sz="2400" dirty="0"/>
          </a:p>
          <a:p>
            <a:pPr marL="384037" lvl="0" indent="-339587" algn="l" rtl="0">
              <a:lnSpc>
                <a:spcPct val="90000"/>
              </a:lnSpc>
              <a:spcBef>
                <a:spcPts val="1200"/>
              </a:spcBef>
              <a:spcAft>
                <a:spcPts val="0"/>
              </a:spcAft>
              <a:buClr>
                <a:srgbClr val="101D49"/>
              </a:buClr>
              <a:buSzPts val="1800"/>
              <a:buFont typeface="Noto Sans Symbols"/>
              <a:buChar char="●"/>
            </a:pPr>
            <a:r>
              <a:rPr lang="en-US" sz="2400" b="1" dirty="0">
                <a:solidFill>
                  <a:srgbClr val="101D49"/>
                </a:solidFill>
              </a:rPr>
              <a:t>Nondiscrimination and Anti Discrimination Laws</a:t>
            </a:r>
            <a:endParaRPr sz="2400" dirty="0"/>
          </a:p>
          <a:p>
            <a:pPr marL="914377" lvl="1" indent="-345620" algn="l" rtl="0">
              <a:lnSpc>
                <a:spcPct val="74000"/>
              </a:lnSpc>
              <a:spcBef>
                <a:spcPts val="700"/>
              </a:spcBef>
              <a:spcAft>
                <a:spcPts val="0"/>
              </a:spcAft>
              <a:buClr>
                <a:srgbClr val="101D49"/>
              </a:buClr>
              <a:buSzPts val="1800"/>
              <a:buChar char="○"/>
            </a:pPr>
            <a:r>
              <a:rPr lang="en-US" sz="2400" i="0" dirty="0">
                <a:solidFill>
                  <a:srgbClr val="101D49"/>
                </a:solidFill>
              </a:rPr>
              <a:t>Pursuant to Indiana Civil Rights Law, specifically IC §22-9-1-10, every state contract shall contain a provision requiring the contractor and subcontractors to not discriminate against any employee or applicant with respect to Protected Characteristics.</a:t>
            </a:r>
            <a:endParaRPr sz="2400" dirty="0"/>
          </a:p>
          <a:p>
            <a:pPr marL="384037" lvl="0" indent="-266562" algn="l" rtl="0">
              <a:lnSpc>
                <a:spcPct val="74000"/>
              </a:lnSpc>
              <a:spcBef>
                <a:spcPts val="1200"/>
              </a:spcBef>
              <a:spcAft>
                <a:spcPts val="0"/>
              </a:spcAft>
              <a:buClr>
                <a:schemeClr val="dk2"/>
              </a:buClr>
              <a:buSzPts val="2000"/>
              <a:buNone/>
            </a:pPr>
            <a:endParaRPr sz="1800" dirty="0">
              <a:solidFill>
                <a:schemeClr val="dk1"/>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Google Shape;391;p19"/>
          <p:cNvSpPr txBox="1">
            <a:spLocks noGrp="1"/>
          </p:cNvSpPr>
          <p:nvPr>
            <p:ph type="title"/>
          </p:nvPr>
        </p:nvSpPr>
        <p:spPr>
          <a:xfrm>
            <a:off x="1371600" y="766927"/>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4000" dirty="0"/>
              <a:t>Minority and Women’s Business Enterprises</a:t>
            </a:r>
            <a:endParaRPr sz="4000" dirty="0"/>
          </a:p>
        </p:txBody>
      </p:sp>
      <p:sp>
        <p:nvSpPr>
          <p:cNvPr id="392" name="Google Shape;392;p19"/>
          <p:cNvSpPr txBox="1">
            <a:spLocks noGrp="1"/>
          </p:cNvSpPr>
          <p:nvPr>
            <p:ph type="body" idx="1"/>
          </p:nvPr>
        </p:nvSpPr>
        <p:spPr>
          <a:xfrm>
            <a:off x="1371600" y="1828799"/>
            <a:ext cx="9601200" cy="4426085"/>
          </a:xfrm>
          <a:prstGeom prst="rect">
            <a:avLst/>
          </a:prstGeom>
          <a:noFill/>
          <a:ln>
            <a:noFill/>
          </a:ln>
        </p:spPr>
        <p:txBody>
          <a:bodyPr spcFirstLastPara="1" wrap="square" lIns="91425" tIns="45700" rIns="91425" bIns="45700" anchor="t" anchorCtr="0">
            <a:noAutofit/>
          </a:bodyPr>
          <a:lstStyle/>
          <a:p>
            <a:pPr marL="384038" lvl="0" indent="-345620" algn="l" rtl="0">
              <a:lnSpc>
                <a:spcPct val="94000"/>
              </a:lnSpc>
              <a:spcBef>
                <a:spcPts val="0"/>
              </a:spcBef>
              <a:spcAft>
                <a:spcPts val="0"/>
              </a:spcAft>
              <a:buClr>
                <a:srgbClr val="101D49"/>
              </a:buClr>
              <a:buSzPts val="1800"/>
              <a:buFont typeface="Noto Sans Symbols"/>
              <a:buChar char="●"/>
            </a:pPr>
            <a:r>
              <a:rPr lang="en-US" b="1" dirty="0">
                <a:solidFill>
                  <a:srgbClr val="101D49"/>
                </a:solidFill>
              </a:rPr>
              <a:t>Contact Information</a:t>
            </a:r>
            <a:endParaRPr dirty="0"/>
          </a:p>
          <a:p>
            <a:pPr marL="914377" lvl="1" indent="-345620" algn="l" rtl="0">
              <a:lnSpc>
                <a:spcPct val="94000"/>
              </a:lnSpc>
              <a:spcBef>
                <a:spcPts val="700"/>
              </a:spcBef>
              <a:spcAft>
                <a:spcPts val="0"/>
              </a:spcAft>
              <a:buClr>
                <a:srgbClr val="101D49"/>
              </a:buClr>
              <a:buSzPts val="1800"/>
              <a:buChar char="○"/>
            </a:pPr>
            <a:r>
              <a:rPr lang="en-US" i="0" dirty="0">
                <a:solidFill>
                  <a:srgbClr val="101D49"/>
                </a:solidFill>
              </a:rPr>
              <a:t>Phone: 317-232-3061</a:t>
            </a:r>
            <a:endParaRPr dirty="0"/>
          </a:p>
          <a:p>
            <a:pPr marL="914377" lvl="1" indent="-345620" algn="l" rtl="0">
              <a:lnSpc>
                <a:spcPct val="94000"/>
              </a:lnSpc>
              <a:spcBef>
                <a:spcPts val="700"/>
              </a:spcBef>
              <a:spcAft>
                <a:spcPts val="0"/>
              </a:spcAft>
              <a:buClr>
                <a:srgbClr val="101D49"/>
              </a:buClr>
              <a:buSzPts val="1800"/>
              <a:buChar char="○"/>
            </a:pPr>
            <a:r>
              <a:rPr lang="en-US" i="0" dirty="0">
                <a:solidFill>
                  <a:srgbClr val="101D49"/>
                </a:solidFill>
              </a:rPr>
              <a:t>E-mail</a:t>
            </a:r>
            <a:r>
              <a:rPr lang="en-US" b="1" i="0" dirty="0">
                <a:solidFill>
                  <a:srgbClr val="101D49"/>
                </a:solidFill>
              </a:rPr>
              <a:t>:</a:t>
            </a:r>
            <a:r>
              <a:rPr lang="en-US" i="0" dirty="0">
                <a:solidFill>
                  <a:srgbClr val="101D49"/>
                </a:solidFill>
              </a:rPr>
              <a:t> </a:t>
            </a:r>
            <a:r>
              <a:rPr lang="en-US" i="0" u="sng" dirty="0">
                <a:solidFill>
                  <a:srgbClr val="4C7C99"/>
                </a:solidFill>
                <a:hlinkClick r:id="rId3">
                  <a:extLst>
                    <a:ext uri="{A12FA001-AC4F-418D-AE19-62706E023703}">
                      <ahyp:hlinkClr xmlns:ahyp="http://schemas.microsoft.com/office/drawing/2018/hyperlinkcolor" val="tx"/>
                    </a:ext>
                  </a:extLst>
                </a:hlinkClick>
              </a:rPr>
              <a:t>mwbecompliance@idoa.in.gov</a:t>
            </a:r>
            <a:endParaRPr i="0" dirty="0">
              <a:solidFill>
                <a:srgbClr val="4C7C99"/>
              </a:solidFill>
            </a:endParaRPr>
          </a:p>
          <a:p>
            <a:pPr marL="914377" lvl="1" indent="-345620" algn="l" rtl="0">
              <a:lnSpc>
                <a:spcPct val="94000"/>
              </a:lnSpc>
              <a:spcBef>
                <a:spcPts val="700"/>
              </a:spcBef>
              <a:spcAft>
                <a:spcPts val="0"/>
              </a:spcAft>
              <a:buClr>
                <a:srgbClr val="101D49"/>
              </a:buClr>
              <a:buSzPts val="1800"/>
              <a:buChar char="○"/>
            </a:pPr>
            <a:r>
              <a:rPr lang="en-US" i="0" dirty="0">
                <a:solidFill>
                  <a:srgbClr val="101D49"/>
                </a:solidFill>
              </a:rPr>
              <a:t>Web: </a:t>
            </a:r>
            <a:r>
              <a:rPr lang="en-US" i="0" u="sng" dirty="0">
                <a:solidFill>
                  <a:srgbClr val="4C7C99"/>
                </a:solidFill>
                <a:hlinkClick r:id="rId4">
                  <a:extLst>
                    <a:ext uri="{A12FA001-AC4F-418D-AE19-62706E023703}">
                      <ahyp:hlinkClr xmlns:ahyp="http://schemas.microsoft.com/office/drawing/2018/hyperlinkcolor" val="tx"/>
                    </a:ext>
                  </a:extLst>
                </a:hlinkClick>
              </a:rPr>
              <a:t>www.in.gov/idoa/mwbe</a:t>
            </a:r>
            <a:r>
              <a:rPr lang="en-US" i="0" dirty="0">
                <a:solidFill>
                  <a:srgbClr val="4C7C99"/>
                </a:solidFill>
              </a:rPr>
              <a:t> </a:t>
            </a:r>
            <a:br>
              <a:rPr lang="en-US" i="0" dirty="0">
                <a:solidFill>
                  <a:schemeClr val="dk1"/>
                </a:solidFill>
              </a:rPr>
            </a:br>
            <a:endParaRPr i="0" dirty="0">
              <a:solidFill>
                <a:srgbClr val="101D49"/>
              </a:solidFill>
            </a:endParaRPr>
          </a:p>
          <a:p>
            <a:pPr marL="384038" lvl="0" indent="-345620" algn="l" rtl="0">
              <a:lnSpc>
                <a:spcPct val="94000"/>
              </a:lnSpc>
              <a:spcBef>
                <a:spcPts val="1200"/>
              </a:spcBef>
              <a:spcAft>
                <a:spcPts val="0"/>
              </a:spcAft>
              <a:buClr>
                <a:srgbClr val="101D49"/>
              </a:buClr>
              <a:buSzPts val="1800"/>
              <a:buFont typeface="Noto Sans Symbols"/>
              <a:buChar char="●"/>
            </a:pPr>
            <a:r>
              <a:rPr lang="en-US" b="1" dirty="0">
                <a:solidFill>
                  <a:srgbClr val="101D49"/>
                </a:solidFill>
              </a:rPr>
              <a:t>Complete Attachment A, MBE/WBE Form</a:t>
            </a:r>
            <a:endParaRPr dirty="0"/>
          </a:p>
          <a:p>
            <a:pPr marL="914377" lvl="1" indent="-345620" algn="l" rtl="0">
              <a:lnSpc>
                <a:spcPct val="94000"/>
              </a:lnSpc>
              <a:spcBef>
                <a:spcPts val="700"/>
              </a:spcBef>
              <a:spcAft>
                <a:spcPts val="0"/>
              </a:spcAft>
              <a:buClr>
                <a:srgbClr val="101D49"/>
              </a:buClr>
              <a:buSzPts val="1800"/>
              <a:buChar char="○"/>
            </a:pPr>
            <a:r>
              <a:rPr lang="en-US" i="0" dirty="0">
                <a:solidFill>
                  <a:srgbClr val="101D49"/>
                </a:solidFill>
              </a:rPr>
              <a:t>Include sub-contractor letter of commitment</a:t>
            </a:r>
            <a:endParaRPr dirty="0"/>
          </a:p>
          <a:p>
            <a:pPr marL="530339" lvl="1" indent="0" algn="l" rtl="0">
              <a:lnSpc>
                <a:spcPct val="94000"/>
              </a:lnSpc>
              <a:spcBef>
                <a:spcPts val="700"/>
              </a:spcBef>
              <a:spcAft>
                <a:spcPts val="0"/>
              </a:spcAft>
              <a:buClr>
                <a:schemeClr val="dk2"/>
              </a:buClr>
              <a:buSzPts val="2600"/>
              <a:buNone/>
            </a:pPr>
            <a:endParaRPr i="0" dirty="0">
              <a:solidFill>
                <a:srgbClr val="101D49"/>
              </a:solidFill>
            </a:endParaRPr>
          </a:p>
          <a:p>
            <a:pPr marL="384038" lvl="0" indent="-345620" algn="l" rtl="0">
              <a:lnSpc>
                <a:spcPct val="94000"/>
              </a:lnSpc>
              <a:spcBef>
                <a:spcPts val="1200"/>
              </a:spcBef>
              <a:spcAft>
                <a:spcPts val="0"/>
              </a:spcAft>
              <a:buClr>
                <a:srgbClr val="101D49"/>
              </a:buClr>
              <a:buSzPts val="1800"/>
              <a:buFont typeface="Noto Sans Symbols"/>
              <a:buChar char="●"/>
            </a:pPr>
            <a:r>
              <a:rPr lang="en-US" b="1" dirty="0">
                <a:solidFill>
                  <a:srgbClr val="101D49"/>
                </a:solidFill>
              </a:rPr>
              <a:t>Goals for Proposal</a:t>
            </a:r>
            <a:endParaRPr dirty="0"/>
          </a:p>
          <a:p>
            <a:pPr marL="914377" lvl="1" indent="-345620" algn="l" rtl="0">
              <a:lnSpc>
                <a:spcPct val="94000"/>
              </a:lnSpc>
              <a:spcBef>
                <a:spcPts val="700"/>
              </a:spcBef>
              <a:spcAft>
                <a:spcPts val="0"/>
              </a:spcAft>
              <a:buClr>
                <a:srgbClr val="101D49"/>
              </a:buClr>
              <a:buSzPts val="1800"/>
              <a:buChar char="○"/>
            </a:pPr>
            <a:r>
              <a:rPr lang="en-US" i="0" dirty="0">
                <a:solidFill>
                  <a:srgbClr val="101D49"/>
                </a:solidFill>
              </a:rPr>
              <a:t>8% Minority Business Enterprise</a:t>
            </a:r>
            <a:endParaRPr dirty="0"/>
          </a:p>
          <a:p>
            <a:pPr marL="914377" lvl="1" indent="-345620" algn="l" rtl="0">
              <a:lnSpc>
                <a:spcPct val="94000"/>
              </a:lnSpc>
              <a:spcBef>
                <a:spcPts val="700"/>
              </a:spcBef>
              <a:spcAft>
                <a:spcPts val="0"/>
              </a:spcAft>
              <a:buClr>
                <a:srgbClr val="101D49"/>
              </a:buClr>
              <a:buSzPts val="1800"/>
              <a:buChar char="○"/>
            </a:pPr>
            <a:r>
              <a:rPr lang="en-US" i="0" dirty="0">
                <a:solidFill>
                  <a:srgbClr val="101D49"/>
                </a:solidFill>
              </a:rPr>
              <a:t>11% Women’s Business Enterprise</a:t>
            </a:r>
            <a:endParaRPr i="0" dirty="0">
              <a:solidFill>
                <a:srgbClr val="101D49"/>
              </a:solidFill>
            </a:endParaRPr>
          </a:p>
          <a:p>
            <a:pPr marL="384038" lvl="0" indent="-266563" algn="l" rtl="0">
              <a:lnSpc>
                <a:spcPct val="94000"/>
              </a:lnSpc>
              <a:spcBef>
                <a:spcPts val="1200"/>
              </a:spcBef>
              <a:spcAft>
                <a:spcPts val="0"/>
              </a:spcAft>
              <a:buClr>
                <a:schemeClr val="dk2"/>
              </a:buClr>
              <a:buSzPts val="2000"/>
              <a:buNone/>
            </a:pPr>
            <a:endParaRPr sz="1800" dirty="0">
              <a:solidFill>
                <a:schemeClr val="dk1"/>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8" name="Google Shape;398;p21"/>
          <p:cNvSpPr txBox="1">
            <a:spLocks noGrp="1"/>
          </p:cNvSpPr>
          <p:nvPr>
            <p:ph type="title"/>
          </p:nvPr>
        </p:nvSpPr>
        <p:spPr>
          <a:xfrm>
            <a:off x="1371600" y="772183"/>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4000" dirty="0"/>
              <a:t>Minority and Women’s Business Enterprises</a:t>
            </a:r>
            <a:endParaRPr sz="4000" dirty="0"/>
          </a:p>
        </p:txBody>
      </p:sp>
      <p:sp>
        <p:nvSpPr>
          <p:cNvPr id="399" name="Google Shape;399;p21"/>
          <p:cNvSpPr txBox="1">
            <a:spLocks noGrp="1"/>
          </p:cNvSpPr>
          <p:nvPr>
            <p:ph type="body" idx="1"/>
          </p:nvPr>
        </p:nvSpPr>
        <p:spPr>
          <a:xfrm>
            <a:off x="1371600" y="1828800"/>
            <a:ext cx="9114817" cy="4173166"/>
          </a:xfrm>
          <a:prstGeom prst="rect">
            <a:avLst/>
          </a:prstGeom>
          <a:noFill/>
          <a:ln>
            <a:noFill/>
          </a:ln>
        </p:spPr>
        <p:txBody>
          <a:bodyPr spcFirstLastPara="1" wrap="square" lIns="91425" tIns="45700" rIns="91425" bIns="45700" anchor="t" anchorCtr="0">
            <a:noAutofit/>
          </a:bodyPr>
          <a:lstStyle/>
          <a:p>
            <a:pPr marL="384038" lvl="0" indent="-339588" algn="l" rtl="0">
              <a:lnSpc>
                <a:spcPct val="110000"/>
              </a:lnSpc>
              <a:spcBef>
                <a:spcPts val="0"/>
              </a:spcBef>
              <a:spcAft>
                <a:spcPts val="0"/>
              </a:spcAft>
              <a:buClr>
                <a:srgbClr val="101D49"/>
              </a:buClr>
              <a:buSzPts val="1800"/>
              <a:buFont typeface="Calibri"/>
              <a:buChar char="●"/>
            </a:pPr>
            <a:r>
              <a:rPr lang="en-US" b="1" dirty="0">
                <a:solidFill>
                  <a:srgbClr val="101D49"/>
                </a:solidFill>
              </a:rPr>
              <a:t>Prime contractors must ensure that the proposed subcontractors meet the following criteria:</a:t>
            </a:r>
            <a:endParaRPr dirty="0"/>
          </a:p>
          <a:p>
            <a:pPr marL="914377" lvl="1" indent="-345938" algn="l" rtl="0">
              <a:lnSpc>
                <a:spcPct val="110000"/>
              </a:lnSpc>
              <a:spcBef>
                <a:spcPts val="700"/>
              </a:spcBef>
              <a:spcAft>
                <a:spcPts val="0"/>
              </a:spcAft>
              <a:buClr>
                <a:srgbClr val="101D49"/>
              </a:buClr>
              <a:buSzPts val="1800"/>
              <a:buFont typeface="Calibri"/>
              <a:buChar char="○"/>
            </a:pPr>
            <a:r>
              <a:rPr lang="en-US" i="0" dirty="0">
                <a:solidFill>
                  <a:srgbClr val="101D49"/>
                </a:solidFill>
              </a:rPr>
              <a:t>Are listed in the IDOA Directory of Certified Firms, on or before the proposal due date, national diversity plans are generally not accepted. The directory can be found here: </a:t>
            </a:r>
            <a:r>
              <a:rPr lang="en-US" i="0" u="sng" dirty="0">
                <a:solidFill>
                  <a:srgbClr val="101D49"/>
                </a:solidFill>
                <a:hlinkClick r:id="rId3">
                  <a:extLst>
                    <a:ext uri="{A12FA001-AC4F-418D-AE19-62706E023703}">
                      <ahyp:hlinkClr xmlns:ahyp="http://schemas.microsoft.com/office/drawing/2018/hyperlinkcolor" val="tx"/>
                    </a:ext>
                  </a:extLst>
                </a:hlinkClick>
              </a:rPr>
              <a:t>http://www.in.gov/idoa/mwbe/2743.htm</a:t>
            </a:r>
            <a:r>
              <a:rPr lang="en-US" i="0" dirty="0">
                <a:solidFill>
                  <a:srgbClr val="101D49"/>
                </a:solidFill>
              </a:rPr>
              <a:t>. </a:t>
            </a:r>
            <a:endParaRPr dirty="0"/>
          </a:p>
          <a:p>
            <a:pPr marL="914377" lvl="1" indent="-345938" algn="l" rtl="0">
              <a:lnSpc>
                <a:spcPct val="110000"/>
              </a:lnSpc>
              <a:spcBef>
                <a:spcPts val="700"/>
              </a:spcBef>
              <a:spcAft>
                <a:spcPts val="0"/>
              </a:spcAft>
              <a:buClr>
                <a:srgbClr val="101D49"/>
              </a:buClr>
              <a:buSzPts val="1800"/>
              <a:buFont typeface="Calibri"/>
              <a:buChar char="○"/>
            </a:pPr>
            <a:r>
              <a:rPr lang="en-US" b="1" i="0" dirty="0">
                <a:solidFill>
                  <a:srgbClr val="101D49"/>
                </a:solidFill>
              </a:rPr>
              <a:t>Serve a Valuable Scope Contribution (VSC) on the engagement, as confirmed by the State.</a:t>
            </a:r>
            <a:endParaRPr dirty="0"/>
          </a:p>
          <a:p>
            <a:pPr marL="914377" lvl="1" indent="-345938" algn="l" rtl="0">
              <a:lnSpc>
                <a:spcPct val="110000"/>
              </a:lnSpc>
              <a:spcBef>
                <a:spcPts val="700"/>
              </a:spcBef>
              <a:spcAft>
                <a:spcPts val="0"/>
              </a:spcAft>
              <a:buClr>
                <a:srgbClr val="101D49"/>
              </a:buClr>
              <a:buSzPts val="1800"/>
              <a:buFont typeface="Calibri"/>
              <a:buChar char="○"/>
            </a:pPr>
            <a:r>
              <a:rPr lang="en-US" i="0" dirty="0">
                <a:solidFill>
                  <a:srgbClr val="101D49"/>
                </a:solidFill>
              </a:rPr>
              <a:t>Provide the goods or services specific to the contract and within the industry area for which it is certified.</a:t>
            </a:r>
            <a:endParaRPr dirty="0"/>
          </a:p>
          <a:p>
            <a:pPr marL="384038" lvl="0" indent="-231638" algn="l" rtl="0">
              <a:lnSpc>
                <a:spcPct val="94000"/>
              </a:lnSpc>
              <a:spcBef>
                <a:spcPts val="1200"/>
              </a:spcBef>
              <a:spcAft>
                <a:spcPts val="0"/>
              </a:spcAft>
              <a:buClr>
                <a:schemeClr val="dk2"/>
              </a:buClr>
              <a:buSzPts val="2400"/>
              <a:buNone/>
            </a:pPr>
            <a:endParaRPr sz="1800" dirty="0">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3"/>
          <p:cNvSpPr txBox="1">
            <a:spLocks noGrp="1"/>
          </p:cNvSpPr>
          <p:nvPr>
            <p:ph type="body" idx="1"/>
          </p:nvPr>
        </p:nvSpPr>
        <p:spPr>
          <a:xfrm>
            <a:off x="1371600" y="1828800"/>
            <a:ext cx="8735438" cy="3967200"/>
          </a:xfrm>
          <a:prstGeom prst="rect">
            <a:avLst/>
          </a:prstGeom>
          <a:noFill/>
          <a:ln>
            <a:noFill/>
          </a:ln>
        </p:spPr>
        <p:txBody>
          <a:bodyPr spcFirstLastPara="1" wrap="square" lIns="91425" tIns="45700" rIns="91425" bIns="45700" anchor="t" anchorCtr="0">
            <a:noAutofit/>
          </a:bodyPr>
          <a:lstStyle/>
          <a:p>
            <a:pPr marL="384038" lvl="0" indent="-339588" algn="l" rtl="0">
              <a:lnSpc>
                <a:spcPct val="94000"/>
              </a:lnSpc>
              <a:spcBef>
                <a:spcPts val="0"/>
              </a:spcBef>
              <a:spcAft>
                <a:spcPts val="0"/>
              </a:spcAft>
              <a:buClr>
                <a:srgbClr val="101D49"/>
              </a:buClr>
              <a:buSzPts val="1800"/>
              <a:buChar char="●"/>
            </a:pPr>
            <a:r>
              <a:rPr lang="en-US" sz="2400" dirty="0">
                <a:solidFill>
                  <a:srgbClr val="101D49"/>
                </a:solidFill>
              </a:rPr>
              <a:t>This Pre-Proposal Presentation will be posted on IDOA’s Solicitation Website along with the RFP.</a:t>
            </a:r>
            <a:endParaRPr sz="2400" dirty="0"/>
          </a:p>
          <a:p>
            <a:pPr marL="384037" lvl="0" indent="-339587" algn="l" rtl="0">
              <a:lnSpc>
                <a:spcPct val="94000"/>
              </a:lnSpc>
              <a:spcBef>
                <a:spcPts val="1200"/>
              </a:spcBef>
              <a:spcAft>
                <a:spcPts val="0"/>
              </a:spcAft>
              <a:buClr>
                <a:srgbClr val="101D49"/>
              </a:buClr>
              <a:buSzPts val="1800"/>
              <a:buChar char="●"/>
            </a:pPr>
            <a:r>
              <a:rPr lang="en-US" sz="2400" dirty="0">
                <a:solidFill>
                  <a:srgbClr val="101D49"/>
                </a:solidFill>
              </a:rPr>
              <a:t>Potential Respondents to the solicitation are encouraged to submit any questions pertaining to the RFP during the Question/Inquiry Process. Please use Attachment </a:t>
            </a:r>
            <a:r>
              <a:rPr lang="en-US" sz="2400" b="1" dirty="0">
                <a:solidFill>
                  <a:srgbClr val="101D49"/>
                </a:solidFill>
              </a:rPr>
              <a:t>G </a:t>
            </a:r>
            <a:r>
              <a:rPr lang="en-US" sz="2400" dirty="0">
                <a:solidFill>
                  <a:srgbClr val="101D49"/>
                </a:solidFill>
              </a:rPr>
              <a:t>of this RFP for this purpose. </a:t>
            </a:r>
            <a:r>
              <a:rPr lang="en-US" sz="2400" b="1" dirty="0">
                <a:solidFill>
                  <a:srgbClr val="101D49"/>
                </a:solidFill>
              </a:rPr>
              <a:t>Questions regarding the solicitation must be submitted by 3:00PM Eastern Time on Monday, February 24, 2025. </a:t>
            </a:r>
            <a:endParaRPr sz="2400" b="1" dirty="0">
              <a:solidFill>
                <a:srgbClr val="101D49"/>
              </a:solidFill>
            </a:endParaRPr>
          </a:p>
          <a:p>
            <a:pPr marL="384037" lvl="0" indent="-339587" algn="l" rtl="0">
              <a:lnSpc>
                <a:spcPct val="94000"/>
              </a:lnSpc>
              <a:spcBef>
                <a:spcPts val="1200"/>
              </a:spcBef>
              <a:spcAft>
                <a:spcPts val="0"/>
              </a:spcAft>
              <a:buClr>
                <a:srgbClr val="101D49"/>
              </a:buClr>
              <a:buSzPts val="1800"/>
              <a:buChar char="●"/>
            </a:pPr>
            <a:r>
              <a:rPr lang="en-US" sz="2400" dirty="0">
                <a:solidFill>
                  <a:srgbClr val="101D49"/>
                </a:solidFill>
              </a:rPr>
              <a:t>Complete Submissions are due no later than </a:t>
            </a:r>
            <a:r>
              <a:rPr lang="en-US" sz="2400" b="1" dirty="0">
                <a:solidFill>
                  <a:srgbClr val="101D49"/>
                </a:solidFill>
              </a:rPr>
              <a:t>3:00 PM Eastern Time on Monday, April 14, 2025.</a:t>
            </a:r>
            <a:endParaRPr sz="2400" dirty="0">
              <a:solidFill>
                <a:srgbClr val="101D49"/>
              </a:solidFill>
            </a:endParaRPr>
          </a:p>
        </p:txBody>
      </p:sp>
      <p:sp>
        <p:nvSpPr>
          <p:cNvPr id="207" name="Google Shape;207;p3"/>
          <p:cNvSpPr txBox="1">
            <a:spLocks noGrp="1"/>
          </p:cNvSpPr>
          <p:nvPr>
            <p:ph type="title"/>
          </p:nvPr>
        </p:nvSpPr>
        <p:spPr>
          <a:xfrm>
            <a:off x="1371600" y="765606"/>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dirty="0"/>
              <a:t>General Information</a:t>
            </a:r>
            <a:endParaRPr sz="40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04"/>
        <p:cNvGrpSpPr/>
        <p:nvPr/>
      </p:nvGrpSpPr>
      <p:grpSpPr>
        <a:xfrm>
          <a:off x="0" y="0"/>
          <a:ext cx="0" cy="0"/>
          <a:chOff x="0" y="0"/>
          <a:chExt cx="0" cy="0"/>
        </a:xfrm>
      </p:grpSpPr>
      <p:sp>
        <p:nvSpPr>
          <p:cNvPr id="405" name="Google Shape;405;p22"/>
          <p:cNvSpPr txBox="1">
            <a:spLocks noGrp="1"/>
          </p:cNvSpPr>
          <p:nvPr>
            <p:ph type="title"/>
          </p:nvPr>
        </p:nvSpPr>
        <p:spPr>
          <a:xfrm>
            <a:off x="1371600" y="772183"/>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4000" dirty="0"/>
              <a:t>Minority and Women’s Business Enterprises</a:t>
            </a:r>
            <a:endParaRPr sz="4000" dirty="0"/>
          </a:p>
        </p:txBody>
      </p:sp>
      <p:sp>
        <p:nvSpPr>
          <p:cNvPr id="406" name="Google Shape;406;p22"/>
          <p:cNvSpPr txBox="1">
            <a:spLocks noGrp="1"/>
          </p:cNvSpPr>
          <p:nvPr>
            <p:ph type="body" idx="1"/>
          </p:nvPr>
        </p:nvSpPr>
        <p:spPr>
          <a:xfrm>
            <a:off x="1371600" y="1828800"/>
            <a:ext cx="9173183" cy="3939702"/>
          </a:xfrm>
          <a:prstGeom prst="rect">
            <a:avLst/>
          </a:prstGeom>
          <a:noFill/>
          <a:ln>
            <a:noFill/>
          </a:ln>
        </p:spPr>
        <p:txBody>
          <a:bodyPr spcFirstLastPara="1" wrap="square" lIns="91425" tIns="45700" rIns="91425" bIns="45700" anchor="t" anchorCtr="0">
            <a:noAutofit/>
          </a:bodyPr>
          <a:lstStyle/>
          <a:p>
            <a:pPr marL="384038" lvl="0" indent="-339588" algn="l" rtl="0">
              <a:lnSpc>
                <a:spcPct val="94000"/>
              </a:lnSpc>
              <a:spcBef>
                <a:spcPts val="0"/>
              </a:spcBef>
              <a:spcAft>
                <a:spcPts val="0"/>
              </a:spcAft>
              <a:buClr>
                <a:srgbClr val="101D49"/>
              </a:buClr>
              <a:buSzPts val="1800"/>
              <a:buFont typeface="Noto Sans Symbols"/>
              <a:buChar char="●"/>
            </a:pPr>
            <a:r>
              <a:rPr lang="en-US" sz="2400" b="1" dirty="0">
                <a:solidFill>
                  <a:srgbClr val="101D49"/>
                </a:solidFill>
              </a:rPr>
              <a:t>Prime contractors should note the following: </a:t>
            </a:r>
            <a:endParaRPr sz="2400" dirty="0"/>
          </a:p>
          <a:p>
            <a:pPr marL="914377" lvl="1" indent="-345938" algn="l" rtl="0">
              <a:lnSpc>
                <a:spcPct val="94000"/>
              </a:lnSpc>
              <a:spcBef>
                <a:spcPts val="700"/>
              </a:spcBef>
              <a:spcAft>
                <a:spcPts val="0"/>
              </a:spcAft>
              <a:buClr>
                <a:srgbClr val="101D49"/>
              </a:buClr>
              <a:buSzPts val="1800"/>
              <a:buFont typeface="Calibri"/>
              <a:buChar char="○"/>
            </a:pPr>
            <a:r>
              <a:rPr lang="en-US" sz="2400" i="0" dirty="0">
                <a:solidFill>
                  <a:srgbClr val="101D49"/>
                </a:solidFill>
              </a:rPr>
              <a:t>Subcontractors’ MBE/WBE Certification Letter, provided by IDOA, must accompany the proposal to show current status of certification.</a:t>
            </a:r>
            <a:endParaRPr sz="2400" dirty="0"/>
          </a:p>
          <a:p>
            <a:pPr marL="914377" lvl="1" indent="-345938" algn="l" rtl="0">
              <a:lnSpc>
                <a:spcPct val="94000"/>
              </a:lnSpc>
              <a:spcBef>
                <a:spcPts val="700"/>
              </a:spcBef>
              <a:spcAft>
                <a:spcPts val="0"/>
              </a:spcAft>
              <a:buClr>
                <a:srgbClr val="101D49"/>
              </a:buClr>
              <a:buSzPts val="1800"/>
              <a:buFont typeface="Calibri"/>
              <a:buChar char="○"/>
            </a:pPr>
            <a:r>
              <a:rPr lang="en-US" sz="2400" i="0" dirty="0">
                <a:solidFill>
                  <a:srgbClr val="101D49"/>
                </a:solidFill>
              </a:rPr>
              <a:t>Each firm may only serve as one classification – MBE or WBE (see Section 1.21).</a:t>
            </a:r>
            <a:endParaRPr sz="2400" dirty="0"/>
          </a:p>
          <a:p>
            <a:pPr marL="914377" lvl="1" indent="-345937" algn="l" rtl="0">
              <a:lnSpc>
                <a:spcPct val="94000"/>
              </a:lnSpc>
              <a:spcBef>
                <a:spcPts val="700"/>
              </a:spcBef>
              <a:spcAft>
                <a:spcPts val="0"/>
              </a:spcAft>
              <a:buClr>
                <a:srgbClr val="101D49"/>
              </a:buClr>
              <a:buSzPts val="1800"/>
              <a:buFont typeface="Calibri"/>
              <a:buChar char="○"/>
            </a:pPr>
            <a:r>
              <a:rPr lang="en-US" sz="2400" i="0" dirty="0">
                <a:solidFill>
                  <a:srgbClr val="101D49"/>
                </a:solidFill>
              </a:rPr>
              <a:t>Pursuant to 25 IAC 5-6-2(b)(d), a Prime Contractor who is a MBE or WBE must meet subcontractor goals by using other listed certified firms. Certified Prime Contractors cannot count their own workforce or companies to meet this requirement.</a:t>
            </a:r>
            <a:endParaRPr sz="2400" dirty="0">
              <a:solidFill>
                <a:schemeClr val="dk1"/>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Google Shape;411;p24"/>
          <p:cNvSpPr txBox="1">
            <a:spLocks noGrp="1"/>
          </p:cNvSpPr>
          <p:nvPr>
            <p:ph type="title"/>
          </p:nvPr>
        </p:nvSpPr>
        <p:spPr>
          <a:xfrm>
            <a:off x="1371600" y="772304"/>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4000" dirty="0"/>
              <a:t>Minority and Women’s Business Enterprises</a:t>
            </a:r>
            <a:endParaRPr sz="4000" dirty="0"/>
          </a:p>
        </p:txBody>
      </p:sp>
      <p:sp>
        <p:nvSpPr>
          <p:cNvPr id="412" name="Google Shape;412;p24"/>
          <p:cNvSpPr txBox="1">
            <a:spLocks noGrp="1"/>
          </p:cNvSpPr>
          <p:nvPr>
            <p:ph type="body" idx="1"/>
          </p:nvPr>
        </p:nvSpPr>
        <p:spPr>
          <a:xfrm>
            <a:off x="1371600" y="1828800"/>
            <a:ext cx="9601200" cy="4138800"/>
          </a:xfrm>
          <a:prstGeom prst="rect">
            <a:avLst/>
          </a:prstGeom>
          <a:noFill/>
          <a:ln>
            <a:noFill/>
          </a:ln>
        </p:spPr>
        <p:txBody>
          <a:bodyPr spcFirstLastPara="1" wrap="square" lIns="91425" tIns="45700" rIns="91425" bIns="45700" anchor="t" anchorCtr="0">
            <a:noAutofit/>
          </a:bodyPr>
          <a:lstStyle/>
          <a:p>
            <a:pPr marL="384038" lvl="0" indent="-377688" algn="l" rtl="0">
              <a:lnSpc>
                <a:spcPct val="94000"/>
              </a:lnSpc>
              <a:spcBef>
                <a:spcPts val="0"/>
              </a:spcBef>
              <a:spcAft>
                <a:spcPts val="0"/>
              </a:spcAft>
              <a:buClr>
                <a:srgbClr val="101D49"/>
              </a:buClr>
              <a:buSzPts val="1700"/>
              <a:buFont typeface="Noto Sans Symbols"/>
              <a:buChar char="●"/>
            </a:pPr>
            <a:r>
              <a:rPr lang="en-US" sz="1700" b="1">
                <a:solidFill>
                  <a:srgbClr val="101D49"/>
                </a:solidFill>
              </a:rPr>
              <a:t>New Process</a:t>
            </a:r>
            <a:r>
              <a:rPr lang="en-US" sz="1700">
                <a:solidFill>
                  <a:srgbClr val="101D49"/>
                </a:solidFill>
              </a:rPr>
              <a:t> – MBE/WBE scoring is conducted based on 10 points plus a possible 2 bonus points scale</a:t>
            </a:r>
            <a:endParaRPr sz="1700"/>
          </a:p>
          <a:p>
            <a:pPr marL="914377" lvl="1" indent="-390388" algn="l" rtl="0">
              <a:lnSpc>
                <a:spcPct val="94000"/>
              </a:lnSpc>
              <a:spcBef>
                <a:spcPts val="700"/>
              </a:spcBef>
              <a:spcAft>
                <a:spcPts val="0"/>
              </a:spcAft>
              <a:buClr>
                <a:srgbClr val="101D49"/>
              </a:buClr>
              <a:buSzPts val="1700"/>
              <a:buFont typeface="Calibri"/>
              <a:buChar char="○"/>
            </a:pPr>
            <a:r>
              <a:rPr lang="en-US" sz="1700" i="0">
                <a:solidFill>
                  <a:srgbClr val="101D49"/>
                </a:solidFill>
              </a:rPr>
              <a:t>MBE: Possible 5 points + 1 bonus point</a:t>
            </a:r>
            <a:endParaRPr sz="1700"/>
          </a:p>
          <a:p>
            <a:pPr marL="914377" lvl="1" indent="-390388" algn="l" rtl="0">
              <a:lnSpc>
                <a:spcPct val="94000"/>
              </a:lnSpc>
              <a:spcBef>
                <a:spcPts val="700"/>
              </a:spcBef>
              <a:spcAft>
                <a:spcPts val="0"/>
              </a:spcAft>
              <a:buClr>
                <a:srgbClr val="101D49"/>
              </a:buClr>
              <a:buSzPts val="1700"/>
              <a:buFont typeface="Calibri"/>
              <a:buChar char="○"/>
            </a:pPr>
            <a:r>
              <a:rPr lang="en-US" sz="1700" i="0">
                <a:solidFill>
                  <a:srgbClr val="101D49"/>
                </a:solidFill>
              </a:rPr>
              <a:t>WBE: Possible 5 points + 1 bonus point</a:t>
            </a:r>
            <a:endParaRPr sz="1700"/>
          </a:p>
          <a:p>
            <a:pPr marL="384038" lvl="0" indent="-377688" algn="l" rtl="0">
              <a:lnSpc>
                <a:spcPct val="94000"/>
              </a:lnSpc>
              <a:spcBef>
                <a:spcPts val="1200"/>
              </a:spcBef>
              <a:spcAft>
                <a:spcPts val="0"/>
              </a:spcAft>
              <a:buClr>
                <a:srgbClr val="101D49"/>
              </a:buClr>
              <a:buSzPts val="1700"/>
              <a:buFont typeface="Noto Sans Symbols"/>
              <a:buChar char="●"/>
            </a:pPr>
            <a:r>
              <a:rPr lang="en-US" sz="1700" b="1">
                <a:solidFill>
                  <a:srgbClr val="101D49"/>
                </a:solidFill>
              </a:rPr>
              <a:t>MBE Professional Services Scoring Methodology:</a:t>
            </a:r>
            <a:endParaRPr sz="1700"/>
          </a:p>
          <a:p>
            <a:pPr marL="914377" lvl="1" indent="-390388" algn="l" rtl="0">
              <a:lnSpc>
                <a:spcPct val="94000"/>
              </a:lnSpc>
              <a:spcBef>
                <a:spcPts val="700"/>
              </a:spcBef>
              <a:spcAft>
                <a:spcPts val="0"/>
              </a:spcAft>
              <a:buClr>
                <a:srgbClr val="101D49"/>
              </a:buClr>
              <a:buSzPts val="1700"/>
              <a:buFont typeface="Calibri"/>
              <a:buChar char="○"/>
            </a:pPr>
            <a:r>
              <a:rPr lang="en-US" sz="1700" i="0">
                <a:solidFill>
                  <a:srgbClr val="101D49"/>
                </a:solidFill>
              </a:rPr>
              <a:t>The points will be awarded on the following schedule:</a:t>
            </a:r>
            <a:endParaRPr sz="1700"/>
          </a:p>
          <a:p>
            <a:pPr marL="530339" lvl="1" indent="0" algn="l" rtl="0">
              <a:lnSpc>
                <a:spcPct val="94000"/>
              </a:lnSpc>
              <a:spcBef>
                <a:spcPts val="700"/>
              </a:spcBef>
              <a:spcAft>
                <a:spcPts val="0"/>
              </a:spcAft>
              <a:buClr>
                <a:srgbClr val="101D49"/>
              </a:buClr>
              <a:buSzPts val="1600"/>
              <a:buNone/>
            </a:pPr>
            <a:endParaRPr sz="1700" i="0">
              <a:solidFill>
                <a:srgbClr val="101D49"/>
              </a:solidFill>
            </a:endParaRPr>
          </a:p>
          <a:p>
            <a:pPr marL="914400" lvl="0" indent="0" algn="l" rtl="0">
              <a:lnSpc>
                <a:spcPct val="94000"/>
              </a:lnSpc>
              <a:spcBef>
                <a:spcPts val="700"/>
              </a:spcBef>
              <a:spcAft>
                <a:spcPts val="0"/>
              </a:spcAft>
              <a:buNone/>
            </a:pPr>
            <a:endParaRPr sz="1700" i="0">
              <a:solidFill>
                <a:srgbClr val="101D49"/>
              </a:solidFill>
            </a:endParaRPr>
          </a:p>
          <a:p>
            <a:pPr marL="914377" lvl="1" indent="-390388" algn="l" rtl="0">
              <a:lnSpc>
                <a:spcPct val="94000"/>
              </a:lnSpc>
              <a:spcBef>
                <a:spcPts val="700"/>
              </a:spcBef>
              <a:spcAft>
                <a:spcPts val="0"/>
              </a:spcAft>
              <a:buClr>
                <a:srgbClr val="101D49"/>
              </a:buClr>
              <a:buSzPts val="1700"/>
              <a:buFont typeface="Calibri"/>
              <a:buChar char="○"/>
            </a:pPr>
            <a:r>
              <a:rPr lang="en-US" sz="1700" i="0">
                <a:solidFill>
                  <a:srgbClr val="101D49"/>
                </a:solidFill>
              </a:rPr>
              <a:t>Fractional percentages will be rounded up or down to the nearest whole percentage</a:t>
            </a:r>
            <a:endParaRPr sz="1700"/>
          </a:p>
          <a:p>
            <a:pPr marL="914377" lvl="1" indent="-390388" algn="l" rtl="0">
              <a:lnSpc>
                <a:spcPct val="94000"/>
              </a:lnSpc>
              <a:spcBef>
                <a:spcPts val="700"/>
              </a:spcBef>
              <a:spcAft>
                <a:spcPts val="0"/>
              </a:spcAft>
              <a:buClr>
                <a:srgbClr val="101D49"/>
              </a:buClr>
              <a:buSzPts val="1700"/>
              <a:buFont typeface="Calibri"/>
              <a:buChar char="○"/>
            </a:pPr>
            <a:r>
              <a:rPr lang="en-US" sz="1700" i="0">
                <a:solidFill>
                  <a:srgbClr val="101D49"/>
                </a:solidFill>
              </a:rPr>
              <a:t>If the respondent’s commitment percentage is rounded down to 0% for MBE or WBE participation the respondent will receive 0 points. </a:t>
            </a:r>
            <a:endParaRPr sz="1700"/>
          </a:p>
          <a:p>
            <a:pPr marL="914377" lvl="1" indent="-390388" algn="l" rtl="0">
              <a:lnSpc>
                <a:spcPct val="94000"/>
              </a:lnSpc>
              <a:spcBef>
                <a:spcPts val="700"/>
              </a:spcBef>
              <a:spcAft>
                <a:spcPts val="0"/>
              </a:spcAft>
              <a:buClr>
                <a:srgbClr val="101D49"/>
              </a:buClr>
              <a:buSzPts val="1700"/>
              <a:buFont typeface="Calibri"/>
              <a:buChar char="○"/>
            </a:pPr>
            <a:r>
              <a:rPr lang="en-US" sz="1700" i="0">
                <a:solidFill>
                  <a:srgbClr val="101D49"/>
                </a:solidFill>
              </a:rPr>
              <a:t>Submissions of 0% participation will result in a deduction of 1 point in each category</a:t>
            </a:r>
            <a:endParaRPr sz="1700"/>
          </a:p>
          <a:p>
            <a:pPr marL="914377" lvl="1" indent="-390387" algn="l" rtl="0">
              <a:lnSpc>
                <a:spcPct val="94000"/>
              </a:lnSpc>
              <a:spcBef>
                <a:spcPts val="700"/>
              </a:spcBef>
              <a:spcAft>
                <a:spcPts val="0"/>
              </a:spcAft>
              <a:buClr>
                <a:srgbClr val="101D49"/>
              </a:buClr>
              <a:buSzPts val="1700"/>
              <a:buFont typeface="Calibri"/>
              <a:buChar char="○"/>
            </a:pPr>
            <a:r>
              <a:rPr lang="en-US" sz="1700" i="0">
                <a:solidFill>
                  <a:srgbClr val="101D49"/>
                </a:solidFill>
              </a:rPr>
              <a:t>The highest submission which exceeds the goal (“exceeds” defined as an commitment percentage that is equal to or greater than 9% </a:t>
            </a:r>
            <a:r>
              <a:rPr lang="en-US" sz="1700" i="0" u="sng">
                <a:solidFill>
                  <a:srgbClr val="101D49"/>
                </a:solidFill>
              </a:rPr>
              <a:t>before rounding</a:t>
            </a:r>
            <a:r>
              <a:rPr lang="en-US" sz="1700" i="0">
                <a:solidFill>
                  <a:srgbClr val="101D49"/>
                </a:solidFill>
              </a:rPr>
              <a:t>) in the MBE category will receive 6 points (5 points plus 1 bonus point). In case of a tie both firms will receive 6 points.</a:t>
            </a:r>
            <a:endParaRPr sz="1700"/>
          </a:p>
          <a:p>
            <a:pPr marL="384038" lvl="0" indent="-257038" algn="l" rtl="0">
              <a:lnSpc>
                <a:spcPct val="94000"/>
              </a:lnSpc>
              <a:spcBef>
                <a:spcPts val="1200"/>
              </a:spcBef>
              <a:spcAft>
                <a:spcPts val="0"/>
              </a:spcAft>
              <a:buClr>
                <a:schemeClr val="dk2"/>
              </a:buClr>
              <a:buSzPts val="2000"/>
              <a:buNone/>
            </a:pPr>
            <a:endParaRPr sz="1700">
              <a:solidFill>
                <a:schemeClr val="dk1"/>
              </a:solidFill>
            </a:endParaRPr>
          </a:p>
        </p:txBody>
      </p:sp>
      <p:graphicFrame>
        <p:nvGraphicFramePr>
          <p:cNvPr id="413" name="Google Shape;413;p24"/>
          <p:cNvGraphicFramePr/>
          <p:nvPr/>
        </p:nvGraphicFramePr>
        <p:xfrm>
          <a:off x="2165347" y="3654404"/>
          <a:ext cx="4685625" cy="457200"/>
        </p:xfrm>
        <a:graphic>
          <a:graphicData uri="http://schemas.openxmlformats.org/drawingml/2006/table">
            <a:tbl>
              <a:tblPr firstRow="1" bandRow="1">
                <a:noFill/>
                <a:tableStyleId>{C6B54590-0C20-491D-9940-A1D2872E849B}</a:tableStyleId>
              </a:tblPr>
              <a:tblGrid>
                <a:gridCol w="520625">
                  <a:extLst>
                    <a:ext uri="{9D8B030D-6E8A-4147-A177-3AD203B41FA5}">
                      <a16:colId xmlns:a16="http://schemas.microsoft.com/office/drawing/2014/main" val="20000"/>
                    </a:ext>
                  </a:extLst>
                </a:gridCol>
                <a:gridCol w="520625">
                  <a:extLst>
                    <a:ext uri="{9D8B030D-6E8A-4147-A177-3AD203B41FA5}">
                      <a16:colId xmlns:a16="http://schemas.microsoft.com/office/drawing/2014/main" val="20001"/>
                    </a:ext>
                  </a:extLst>
                </a:gridCol>
                <a:gridCol w="520625">
                  <a:extLst>
                    <a:ext uri="{9D8B030D-6E8A-4147-A177-3AD203B41FA5}">
                      <a16:colId xmlns:a16="http://schemas.microsoft.com/office/drawing/2014/main" val="20002"/>
                    </a:ext>
                  </a:extLst>
                </a:gridCol>
                <a:gridCol w="520625">
                  <a:extLst>
                    <a:ext uri="{9D8B030D-6E8A-4147-A177-3AD203B41FA5}">
                      <a16:colId xmlns:a16="http://schemas.microsoft.com/office/drawing/2014/main" val="20003"/>
                    </a:ext>
                  </a:extLst>
                </a:gridCol>
                <a:gridCol w="520625">
                  <a:extLst>
                    <a:ext uri="{9D8B030D-6E8A-4147-A177-3AD203B41FA5}">
                      <a16:colId xmlns:a16="http://schemas.microsoft.com/office/drawing/2014/main" val="20004"/>
                    </a:ext>
                  </a:extLst>
                </a:gridCol>
                <a:gridCol w="520625">
                  <a:extLst>
                    <a:ext uri="{9D8B030D-6E8A-4147-A177-3AD203B41FA5}">
                      <a16:colId xmlns:a16="http://schemas.microsoft.com/office/drawing/2014/main" val="20005"/>
                    </a:ext>
                  </a:extLst>
                </a:gridCol>
                <a:gridCol w="520625">
                  <a:extLst>
                    <a:ext uri="{9D8B030D-6E8A-4147-A177-3AD203B41FA5}">
                      <a16:colId xmlns:a16="http://schemas.microsoft.com/office/drawing/2014/main" val="20006"/>
                    </a:ext>
                  </a:extLst>
                </a:gridCol>
                <a:gridCol w="520625">
                  <a:extLst>
                    <a:ext uri="{9D8B030D-6E8A-4147-A177-3AD203B41FA5}">
                      <a16:colId xmlns:a16="http://schemas.microsoft.com/office/drawing/2014/main" val="20007"/>
                    </a:ext>
                  </a:extLst>
                </a:gridCol>
                <a:gridCol w="520625">
                  <a:extLst>
                    <a:ext uri="{9D8B030D-6E8A-4147-A177-3AD203B41FA5}">
                      <a16:colId xmlns:a16="http://schemas.microsoft.com/office/drawing/2014/main" val="20008"/>
                    </a:ext>
                  </a:extLst>
                </a:gridCol>
              </a:tblGrid>
              <a:tr h="228600">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1%</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2%</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3%</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4%</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6%</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7%</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8%</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228600">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Pts.</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.625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1.25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1.875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2.5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3.125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3.75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4.375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5.0</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18" name="Google Shape;418;p25"/>
          <p:cNvSpPr txBox="1">
            <a:spLocks noGrp="1"/>
          </p:cNvSpPr>
          <p:nvPr>
            <p:ph type="title"/>
          </p:nvPr>
        </p:nvSpPr>
        <p:spPr>
          <a:xfrm>
            <a:off x="1373494" y="772184"/>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4000" dirty="0"/>
              <a:t>Minority and Women’s Business Enterprises</a:t>
            </a:r>
            <a:endParaRPr sz="4000" dirty="0"/>
          </a:p>
        </p:txBody>
      </p:sp>
      <p:sp>
        <p:nvSpPr>
          <p:cNvPr id="419" name="Google Shape;419;p25"/>
          <p:cNvSpPr txBox="1">
            <a:spLocks noGrp="1"/>
          </p:cNvSpPr>
          <p:nvPr>
            <p:ph type="body" idx="1"/>
          </p:nvPr>
        </p:nvSpPr>
        <p:spPr>
          <a:xfrm>
            <a:off x="1371600" y="1828800"/>
            <a:ext cx="9601200" cy="4138800"/>
          </a:xfrm>
          <a:prstGeom prst="rect">
            <a:avLst/>
          </a:prstGeom>
          <a:noFill/>
          <a:ln>
            <a:noFill/>
          </a:ln>
        </p:spPr>
        <p:txBody>
          <a:bodyPr spcFirstLastPara="1" wrap="square" lIns="91425" tIns="45700" rIns="91425" bIns="45700" anchor="t" anchorCtr="0">
            <a:noAutofit/>
          </a:bodyPr>
          <a:lstStyle/>
          <a:p>
            <a:pPr marL="384038" lvl="0" indent="-371338" algn="l" rtl="0">
              <a:lnSpc>
                <a:spcPct val="94000"/>
              </a:lnSpc>
              <a:spcBef>
                <a:spcPts val="0"/>
              </a:spcBef>
              <a:spcAft>
                <a:spcPts val="0"/>
              </a:spcAft>
              <a:buClr>
                <a:srgbClr val="101D49"/>
              </a:buClr>
              <a:buSzPts val="1800"/>
              <a:buFont typeface="Noto Sans Symbols"/>
              <a:buChar char="●"/>
            </a:pPr>
            <a:r>
              <a:rPr lang="en-US" sz="1800" b="1">
                <a:solidFill>
                  <a:srgbClr val="101D49"/>
                </a:solidFill>
              </a:rPr>
              <a:t>WBE Professional Services Scoring Methodology:</a:t>
            </a:r>
            <a:endParaRPr sz="1800"/>
          </a:p>
          <a:p>
            <a:pPr marL="914377" lvl="1" indent="-371338" algn="l" rtl="0">
              <a:lnSpc>
                <a:spcPct val="94000"/>
              </a:lnSpc>
              <a:spcBef>
                <a:spcPts val="700"/>
              </a:spcBef>
              <a:spcAft>
                <a:spcPts val="0"/>
              </a:spcAft>
              <a:buClr>
                <a:srgbClr val="101D49"/>
              </a:buClr>
              <a:buSzPts val="1800"/>
              <a:buFont typeface="Calibri"/>
              <a:buChar char="○"/>
            </a:pPr>
            <a:r>
              <a:rPr lang="en-US" sz="1800" i="0">
                <a:solidFill>
                  <a:srgbClr val="101D49"/>
                </a:solidFill>
              </a:rPr>
              <a:t>The points will be awarded on the following schedule:</a:t>
            </a:r>
            <a:br>
              <a:rPr lang="en-US" sz="1800" i="0">
                <a:solidFill>
                  <a:srgbClr val="101D49"/>
                </a:solidFill>
              </a:rPr>
            </a:br>
            <a:br>
              <a:rPr lang="en-US" sz="1800" i="0">
                <a:solidFill>
                  <a:srgbClr val="101D49"/>
                </a:solidFill>
              </a:rPr>
            </a:br>
            <a:endParaRPr sz="1800" i="0">
              <a:solidFill>
                <a:srgbClr val="101D49"/>
              </a:solidFill>
            </a:endParaRPr>
          </a:p>
          <a:p>
            <a:pPr marL="914400" lvl="0" indent="0" algn="l" rtl="0">
              <a:lnSpc>
                <a:spcPct val="94000"/>
              </a:lnSpc>
              <a:spcBef>
                <a:spcPts val="700"/>
              </a:spcBef>
              <a:spcAft>
                <a:spcPts val="0"/>
              </a:spcAft>
              <a:buSzPts val="2000"/>
              <a:buNone/>
            </a:pPr>
            <a:endParaRPr sz="1800" i="0">
              <a:solidFill>
                <a:srgbClr val="101D49"/>
              </a:solidFill>
            </a:endParaRPr>
          </a:p>
          <a:p>
            <a:pPr marL="914377" lvl="1" indent="-371338" algn="l" rtl="0">
              <a:lnSpc>
                <a:spcPct val="94000"/>
              </a:lnSpc>
              <a:spcBef>
                <a:spcPts val="700"/>
              </a:spcBef>
              <a:spcAft>
                <a:spcPts val="0"/>
              </a:spcAft>
              <a:buClr>
                <a:srgbClr val="101D49"/>
              </a:buClr>
              <a:buSzPts val="1800"/>
              <a:buFont typeface="Calibri"/>
              <a:buChar char="○"/>
            </a:pPr>
            <a:r>
              <a:rPr lang="en-US" sz="1800" i="0">
                <a:solidFill>
                  <a:srgbClr val="101D49"/>
                </a:solidFill>
              </a:rPr>
              <a:t>Fractional percentages will be rounded up or down to the nearest whole percentage.</a:t>
            </a:r>
            <a:endParaRPr sz="1800"/>
          </a:p>
          <a:p>
            <a:pPr marL="914377" lvl="1" indent="-371338" algn="l" rtl="0">
              <a:lnSpc>
                <a:spcPct val="94000"/>
              </a:lnSpc>
              <a:spcBef>
                <a:spcPts val="700"/>
              </a:spcBef>
              <a:spcAft>
                <a:spcPts val="0"/>
              </a:spcAft>
              <a:buClr>
                <a:srgbClr val="101D49"/>
              </a:buClr>
              <a:buSzPts val="1800"/>
              <a:buFont typeface="Calibri"/>
              <a:buChar char="○"/>
            </a:pPr>
            <a:r>
              <a:rPr lang="en-US" sz="1800" i="0">
                <a:solidFill>
                  <a:srgbClr val="101D49"/>
                </a:solidFill>
              </a:rPr>
              <a:t>If the respondent’s commitment percentage is rounded down to 0% for WBE participation the respondent will receive 0 points. </a:t>
            </a:r>
            <a:endParaRPr sz="1800"/>
          </a:p>
          <a:p>
            <a:pPr marL="914377" lvl="1" indent="-371338" algn="l" rtl="0">
              <a:lnSpc>
                <a:spcPct val="94000"/>
              </a:lnSpc>
              <a:spcBef>
                <a:spcPts val="700"/>
              </a:spcBef>
              <a:spcAft>
                <a:spcPts val="0"/>
              </a:spcAft>
              <a:buClr>
                <a:srgbClr val="101D49"/>
              </a:buClr>
              <a:buSzPts val="1800"/>
              <a:buFont typeface="Calibri"/>
              <a:buChar char="○"/>
            </a:pPr>
            <a:r>
              <a:rPr lang="en-US" sz="1800" i="0">
                <a:solidFill>
                  <a:srgbClr val="101D49"/>
                </a:solidFill>
              </a:rPr>
              <a:t>Submissions of 0% participation will result in a deduction of 1 point in each category.</a:t>
            </a:r>
            <a:endParaRPr sz="1800"/>
          </a:p>
          <a:p>
            <a:pPr marL="914377" lvl="1" indent="-371338" algn="l" rtl="0">
              <a:lnSpc>
                <a:spcPct val="94000"/>
              </a:lnSpc>
              <a:spcBef>
                <a:spcPts val="700"/>
              </a:spcBef>
              <a:spcAft>
                <a:spcPts val="0"/>
              </a:spcAft>
              <a:buClr>
                <a:srgbClr val="101D49"/>
              </a:buClr>
              <a:buSzPts val="1800"/>
              <a:buFont typeface="Calibri"/>
              <a:buChar char="○"/>
            </a:pPr>
            <a:r>
              <a:rPr lang="en-US" sz="1800" i="0">
                <a:solidFill>
                  <a:srgbClr val="101D49"/>
                </a:solidFill>
              </a:rPr>
              <a:t>The highest submission which exceeds the goal (“exceeds” defined as a commitment percentage that is equal to or greater than 11% </a:t>
            </a:r>
            <a:r>
              <a:rPr lang="en-US" sz="1800" i="0" u="sng">
                <a:solidFill>
                  <a:srgbClr val="101D49"/>
                </a:solidFill>
              </a:rPr>
              <a:t>before rounding</a:t>
            </a:r>
            <a:r>
              <a:rPr lang="en-US" sz="1800" i="0">
                <a:solidFill>
                  <a:srgbClr val="101D49"/>
                </a:solidFill>
              </a:rPr>
              <a:t>) in the WBE category will receive 6 points (5 points plus 1 bonus point). In case of a tie both firms will receive 6 points.</a:t>
            </a:r>
            <a:endParaRPr sz="1800"/>
          </a:p>
          <a:p>
            <a:pPr marL="384038" lvl="0" indent="-257038" algn="l" rtl="0">
              <a:lnSpc>
                <a:spcPct val="94000"/>
              </a:lnSpc>
              <a:spcBef>
                <a:spcPts val="1200"/>
              </a:spcBef>
              <a:spcAft>
                <a:spcPts val="0"/>
              </a:spcAft>
              <a:buClr>
                <a:schemeClr val="dk2"/>
              </a:buClr>
              <a:buSzPts val="2000"/>
              <a:buNone/>
            </a:pPr>
            <a:endParaRPr sz="1800">
              <a:solidFill>
                <a:schemeClr val="dk1"/>
              </a:solidFill>
            </a:endParaRPr>
          </a:p>
        </p:txBody>
      </p:sp>
      <p:graphicFrame>
        <p:nvGraphicFramePr>
          <p:cNvPr id="420" name="Google Shape;420;p25"/>
          <p:cNvGraphicFramePr/>
          <p:nvPr/>
        </p:nvGraphicFramePr>
        <p:xfrm>
          <a:off x="2372771" y="2689139"/>
          <a:ext cx="6351900" cy="401280"/>
        </p:xfrm>
        <a:graphic>
          <a:graphicData uri="http://schemas.openxmlformats.org/drawingml/2006/table">
            <a:tbl>
              <a:tblPr firstRow="1" bandRow="1">
                <a:noFill/>
                <a:tableStyleId>{C6B54590-0C20-491D-9940-A1D2872E849B}</a:tableStyleId>
              </a:tblPr>
              <a:tblGrid>
                <a:gridCol w="529325">
                  <a:extLst>
                    <a:ext uri="{9D8B030D-6E8A-4147-A177-3AD203B41FA5}">
                      <a16:colId xmlns:a16="http://schemas.microsoft.com/office/drawing/2014/main" val="20000"/>
                    </a:ext>
                  </a:extLst>
                </a:gridCol>
                <a:gridCol w="529325">
                  <a:extLst>
                    <a:ext uri="{9D8B030D-6E8A-4147-A177-3AD203B41FA5}">
                      <a16:colId xmlns:a16="http://schemas.microsoft.com/office/drawing/2014/main" val="20001"/>
                    </a:ext>
                  </a:extLst>
                </a:gridCol>
                <a:gridCol w="529325">
                  <a:extLst>
                    <a:ext uri="{9D8B030D-6E8A-4147-A177-3AD203B41FA5}">
                      <a16:colId xmlns:a16="http://schemas.microsoft.com/office/drawing/2014/main" val="20002"/>
                    </a:ext>
                  </a:extLst>
                </a:gridCol>
                <a:gridCol w="529325">
                  <a:extLst>
                    <a:ext uri="{9D8B030D-6E8A-4147-A177-3AD203B41FA5}">
                      <a16:colId xmlns:a16="http://schemas.microsoft.com/office/drawing/2014/main" val="20003"/>
                    </a:ext>
                  </a:extLst>
                </a:gridCol>
                <a:gridCol w="529325">
                  <a:extLst>
                    <a:ext uri="{9D8B030D-6E8A-4147-A177-3AD203B41FA5}">
                      <a16:colId xmlns:a16="http://schemas.microsoft.com/office/drawing/2014/main" val="20004"/>
                    </a:ext>
                  </a:extLst>
                </a:gridCol>
                <a:gridCol w="529325">
                  <a:extLst>
                    <a:ext uri="{9D8B030D-6E8A-4147-A177-3AD203B41FA5}">
                      <a16:colId xmlns:a16="http://schemas.microsoft.com/office/drawing/2014/main" val="20005"/>
                    </a:ext>
                  </a:extLst>
                </a:gridCol>
                <a:gridCol w="529325">
                  <a:extLst>
                    <a:ext uri="{9D8B030D-6E8A-4147-A177-3AD203B41FA5}">
                      <a16:colId xmlns:a16="http://schemas.microsoft.com/office/drawing/2014/main" val="20006"/>
                    </a:ext>
                  </a:extLst>
                </a:gridCol>
                <a:gridCol w="529325">
                  <a:extLst>
                    <a:ext uri="{9D8B030D-6E8A-4147-A177-3AD203B41FA5}">
                      <a16:colId xmlns:a16="http://schemas.microsoft.com/office/drawing/2014/main" val="20007"/>
                    </a:ext>
                  </a:extLst>
                </a:gridCol>
                <a:gridCol w="529325">
                  <a:extLst>
                    <a:ext uri="{9D8B030D-6E8A-4147-A177-3AD203B41FA5}">
                      <a16:colId xmlns:a16="http://schemas.microsoft.com/office/drawing/2014/main" val="20008"/>
                    </a:ext>
                  </a:extLst>
                </a:gridCol>
                <a:gridCol w="529325">
                  <a:extLst>
                    <a:ext uri="{9D8B030D-6E8A-4147-A177-3AD203B41FA5}">
                      <a16:colId xmlns:a16="http://schemas.microsoft.com/office/drawing/2014/main" val="20009"/>
                    </a:ext>
                  </a:extLst>
                </a:gridCol>
                <a:gridCol w="529325">
                  <a:extLst>
                    <a:ext uri="{9D8B030D-6E8A-4147-A177-3AD203B41FA5}">
                      <a16:colId xmlns:a16="http://schemas.microsoft.com/office/drawing/2014/main" val="20010"/>
                    </a:ext>
                  </a:extLst>
                </a:gridCol>
                <a:gridCol w="529325">
                  <a:extLst>
                    <a:ext uri="{9D8B030D-6E8A-4147-A177-3AD203B41FA5}">
                      <a16:colId xmlns:a16="http://schemas.microsoft.com/office/drawing/2014/main" val="20011"/>
                    </a:ext>
                  </a:extLst>
                </a:gridCol>
              </a:tblGrid>
              <a:tr h="139750">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1%</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u="none" strike="noStrike" cap="none">
                          <a:solidFill>
                            <a:schemeClr val="dk1"/>
                          </a:solidFill>
                          <a:latin typeface="Calibri"/>
                          <a:ea typeface="Calibri"/>
                          <a:cs typeface="Calibri"/>
                          <a:sym typeface="Calibri"/>
                        </a:rPr>
                        <a:t>2%</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u="none" strike="noStrike" cap="none">
                          <a:solidFill>
                            <a:schemeClr val="dk1"/>
                          </a:solidFill>
                          <a:latin typeface="Calibri"/>
                          <a:ea typeface="Calibri"/>
                          <a:cs typeface="Calibri"/>
                          <a:sym typeface="Calibri"/>
                        </a:rPr>
                        <a:t>3%</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u="none" strike="noStrike" cap="none">
                          <a:solidFill>
                            <a:schemeClr val="dk1"/>
                          </a:solidFill>
                          <a:latin typeface="Calibri"/>
                          <a:ea typeface="Calibri"/>
                          <a:cs typeface="Calibri"/>
                          <a:sym typeface="Calibri"/>
                        </a:rPr>
                        <a:t>4%</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u="none" strike="noStrike" cap="none">
                          <a:solidFill>
                            <a:schemeClr val="dk1"/>
                          </a:solidFill>
                          <a:latin typeface="Calibri"/>
                          <a:ea typeface="Calibri"/>
                          <a:cs typeface="Calibri"/>
                          <a:sym typeface="Calibri"/>
                        </a:rPr>
                        <a:t>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u="none" strike="noStrike" cap="none">
                          <a:solidFill>
                            <a:schemeClr val="dk1"/>
                          </a:solidFill>
                          <a:latin typeface="Calibri"/>
                          <a:ea typeface="Calibri"/>
                          <a:cs typeface="Calibri"/>
                          <a:sym typeface="Calibri"/>
                        </a:rPr>
                        <a:t>6%</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u="none" strike="noStrike" cap="none">
                          <a:solidFill>
                            <a:schemeClr val="dk1"/>
                          </a:solidFill>
                          <a:latin typeface="Calibri"/>
                          <a:ea typeface="Calibri"/>
                          <a:cs typeface="Calibri"/>
                          <a:sym typeface="Calibri"/>
                        </a:rPr>
                        <a:t>7%</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u="none" strike="noStrike" cap="none">
                          <a:solidFill>
                            <a:schemeClr val="dk1"/>
                          </a:solidFill>
                          <a:latin typeface="Calibri"/>
                          <a:ea typeface="Calibri"/>
                          <a:cs typeface="Calibri"/>
                          <a:sym typeface="Calibri"/>
                        </a:rPr>
                        <a:t>8%</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u="none" strike="noStrike" cap="none">
                          <a:solidFill>
                            <a:schemeClr val="dk1"/>
                          </a:solidFill>
                          <a:latin typeface="Calibri"/>
                          <a:ea typeface="Calibri"/>
                          <a:cs typeface="Calibri"/>
                          <a:sym typeface="Calibri"/>
                        </a:rPr>
                        <a:t>9%</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u="none" strike="noStrike" cap="none">
                          <a:solidFill>
                            <a:schemeClr val="dk1"/>
                          </a:solidFill>
                          <a:latin typeface="Calibri"/>
                          <a:ea typeface="Calibri"/>
                          <a:cs typeface="Calibri"/>
                          <a:sym typeface="Calibri"/>
                        </a:rPr>
                        <a:t>10%</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u="none" strike="noStrike" cap="none">
                          <a:solidFill>
                            <a:schemeClr val="dk1"/>
                          </a:solidFill>
                          <a:latin typeface="Calibri"/>
                          <a:ea typeface="Calibri"/>
                          <a:cs typeface="Calibri"/>
                          <a:sym typeface="Calibri"/>
                        </a:rPr>
                        <a:t>11%</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218400">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Pts.</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0.45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0.9</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1.35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1.8</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2.25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2.7</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3.15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3.6</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4.05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4.5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5.0</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24"/>
        <p:cNvGrpSpPr/>
        <p:nvPr/>
      </p:nvGrpSpPr>
      <p:grpSpPr>
        <a:xfrm>
          <a:off x="0" y="0"/>
          <a:ext cx="0" cy="0"/>
          <a:chOff x="0" y="0"/>
          <a:chExt cx="0" cy="0"/>
        </a:xfrm>
      </p:grpSpPr>
      <p:sp>
        <p:nvSpPr>
          <p:cNvPr id="425" name="Google Shape;425;p26"/>
          <p:cNvSpPr txBox="1">
            <a:spLocks noGrp="1"/>
          </p:cNvSpPr>
          <p:nvPr>
            <p:ph type="body" idx="1"/>
          </p:nvPr>
        </p:nvSpPr>
        <p:spPr>
          <a:xfrm>
            <a:off x="1371600" y="1828800"/>
            <a:ext cx="9601200" cy="3597300"/>
          </a:xfrm>
          <a:prstGeom prst="rect">
            <a:avLst/>
          </a:prstGeom>
          <a:noFill/>
          <a:ln>
            <a:noFill/>
          </a:ln>
        </p:spPr>
        <p:txBody>
          <a:bodyPr spcFirstLastPara="1" wrap="square" lIns="91425" tIns="45700" rIns="91425" bIns="45700" anchor="t" anchorCtr="0">
            <a:normAutofit/>
          </a:bodyPr>
          <a:lstStyle/>
          <a:p>
            <a:pPr marL="384038" lvl="0" indent="-339588" algn="l" rtl="0">
              <a:lnSpc>
                <a:spcPct val="94000"/>
              </a:lnSpc>
              <a:spcBef>
                <a:spcPts val="0"/>
              </a:spcBef>
              <a:spcAft>
                <a:spcPts val="0"/>
              </a:spcAft>
              <a:buClr>
                <a:srgbClr val="101D49"/>
              </a:buClr>
              <a:buSzPts val="1800"/>
              <a:buFont typeface="Noto Sans Symbols"/>
              <a:buChar char="●"/>
            </a:pPr>
            <a:r>
              <a:rPr lang="en-US" b="1" dirty="0">
                <a:solidFill>
                  <a:srgbClr val="101D49"/>
                </a:solidFill>
              </a:rPr>
              <a:t>Contact Information</a:t>
            </a:r>
            <a:endParaRPr dirty="0"/>
          </a:p>
          <a:p>
            <a:pPr marL="914377" lvl="1" indent="-358638" algn="l" rtl="0">
              <a:lnSpc>
                <a:spcPct val="94000"/>
              </a:lnSpc>
              <a:spcBef>
                <a:spcPts val="700"/>
              </a:spcBef>
              <a:spcAft>
                <a:spcPts val="0"/>
              </a:spcAft>
              <a:buClr>
                <a:srgbClr val="101D49"/>
              </a:buClr>
              <a:buSzPts val="1800"/>
              <a:buChar char="○"/>
            </a:pPr>
            <a:r>
              <a:rPr lang="en-US" i="0" dirty="0">
                <a:solidFill>
                  <a:srgbClr val="101D49"/>
                </a:solidFill>
              </a:rPr>
              <a:t>Phone: </a:t>
            </a:r>
            <a:r>
              <a:rPr lang="en-US" i="0" dirty="0">
                <a:solidFill>
                  <a:srgbClr val="002060"/>
                </a:solidFill>
              </a:rPr>
              <a:t>317-232-3061</a:t>
            </a:r>
            <a:endParaRPr dirty="0"/>
          </a:p>
          <a:p>
            <a:pPr marL="914377" lvl="1" indent="-358638" algn="l" rtl="0">
              <a:lnSpc>
                <a:spcPct val="94000"/>
              </a:lnSpc>
              <a:spcBef>
                <a:spcPts val="700"/>
              </a:spcBef>
              <a:spcAft>
                <a:spcPts val="0"/>
              </a:spcAft>
              <a:buClr>
                <a:srgbClr val="101D49"/>
              </a:buClr>
              <a:buSzPts val="1800"/>
              <a:buChar char="○"/>
            </a:pPr>
            <a:r>
              <a:rPr lang="en-US" i="0" dirty="0">
                <a:solidFill>
                  <a:srgbClr val="101D49"/>
                </a:solidFill>
              </a:rPr>
              <a:t>E-mail</a:t>
            </a:r>
            <a:r>
              <a:rPr lang="en-US" b="1" i="0" dirty="0">
                <a:solidFill>
                  <a:srgbClr val="101D49"/>
                </a:solidFill>
              </a:rPr>
              <a:t>:</a:t>
            </a:r>
            <a:r>
              <a:rPr lang="en-US" i="0" dirty="0">
                <a:solidFill>
                  <a:srgbClr val="101D49"/>
                </a:solidFill>
              </a:rPr>
              <a:t> </a:t>
            </a:r>
            <a:r>
              <a:rPr lang="en-US" i="0" u="sng" dirty="0">
                <a:solidFill>
                  <a:schemeClr val="hlink"/>
                </a:solidFill>
                <a:hlinkClick r:id="rId3"/>
              </a:rPr>
              <a:t>Indianaveteranspreference@idoa.in.gov</a:t>
            </a:r>
            <a:endParaRPr i="0" dirty="0"/>
          </a:p>
          <a:p>
            <a:pPr marL="914377" lvl="1" indent="-358638" algn="l" rtl="0">
              <a:lnSpc>
                <a:spcPct val="94000"/>
              </a:lnSpc>
              <a:spcBef>
                <a:spcPts val="700"/>
              </a:spcBef>
              <a:spcAft>
                <a:spcPts val="0"/>
              </a:spcAft>
              <a:buClr>
                <a:srgbClr val="101D49"/>
              </a:buClr>
              <a:buSzPts val="1800"/>
              <a:buChar char="○"/>
            </a:pPr>
            <a:r>
              <a:rPr lang="en-US" i="0" dirty="0">
                <a:solidFill>
                  <a:srgbClr val="101D49"/>
                </a:solidFill>
              </a:rPr>
              <a:t>Web: </a:t>
            </a:r>
            <a:r>
              <a:rPr lang="en-US" i="0" u="sng" dirty="0">
                <a:solidFill>
                  <a:schemeClr val="hlink"/>
                </a:solidFill>
                <a:hlinkClick r:id="rId4"/>
              </a:rPr>
              <a:t>www.in.gov/idoa/2863.htm </a:t>
            </a:r>
            <a:endParaRPr i="0" dirty="0">
              <a:solidFill>
                <a:srgbClr val="101D49"/>
              </a:solidFill>
            </a:endParaRPr>
          </a:p>
          <a:p>
            <a:pPr marL="384038" lvl="0" indent="-339588" algn="l" rtl="0">
              <a:lnSpc>
                <a:spcPct val="94000"/>
              </a:lnSpc>
              <a:spcBef>
                <a:spcPts val="1200"/>
              </a:spcBef>
              <a:spcAft>
                <a:spcPts val="0"/>
              </a:spcAft>
              <a:buClr>
                <a:srgbClr val="101D49"/>
              </a:buClr>
              <a:buSzPts val="1800"/>
              <a:buFont typeface="Noto Sans Symbols"/>
              <a:buChar char="●"/>
            </a:pPr>
            <a:r>
              <a:rPr lang="en-US" b="1" dirty="0">
                <a:solidFill>
                  <a:srgbClr val="101D49"/>
                </a:solidFill>
              </a:rPr>
              <a:t>Complete Attachment A1, IVOSB Form</a:t>
            </a:r>
            <a:endParaRPr dirty="0"/>
          </a:p>
          <a:p>
            <a:pPr marL="914377" lvl="1" indent="-358638" algn="l" rtl="0">
              <a:lnSpc>
                <a:spcPct val="94000"/>
              </a:lnSpc>
              <a:spcBef>
                <a:spcPts val="700"/>
              </a:spcBef>
              <a:spcAft>
                <a:spcPts val="0"/>
              </a:spcAft>
              <a:buClr>
                <a:srgbClr val="101D49"/>
              </a:buClr>
              <a:buSzPts val="1800"/>
              <a:buChar char="○"/>
            </a:pPr>
            <a:r>
              <a:rPr lang="en-US" i="0" dirty="0">
                <a:solidFill>
                  <a:srgbClr val="101D49"/>
                </a:solidFill>
              </a:rPr>
              <a:t>Include subcontractor letters of commitment</a:t>
            </a:r>
            <a:endParaRPr dirty="0"/>
          </a:p>
          <a:p>
            <a:pPr marL="384038" lvl="0" indent="-339588" algn="l" rtl="0">
              <a:lnSpc>
                <a:spcPct val="94000"/>
              </a:lnSpc>
              <a:spcBef>
                <a:spcPts val="1200"/>
              </a:spcBef>
              <a:spcAft>
                <a:spcPts val="0"/>
              </a:spcAft>
              <a:buClr>
                <a:srgbClr val="101D49"/>
              </a:buClr>
              <a:buSzPts val="1800"/>
              <a:buFont typeface="Noto Sans Symbols"/>
              <a:buChar char="●"/>
            </a:pPr>
            <a:r>
              <a:rPr lang="en-US" b="1" dirty="0">
                <a:solidFill>
                  <a:srgbClr val="101D49"/>
                </a:solidFill>
              </a:rPr>
              <a:t>Goals for Proposal</a:t>
            </a:r>
            <a:endParaRPr dirty="0"/>
          </a:p>
          <a:p>
            <a:pPr marL="914377" lvl="1" indent="-358638" algn="l" rtl="0">
              <a:lnSpc>
                <a:spcPct val="94000"/>
              </a:lnSpc>
              <a:spcBef>
                <a:spcPts val="700"/>
              </a:spcBef>
              <a:spcAft>
                <a:spcPts val="0"/>
              </a:spcAft>
              <a:buClr>
                <a:srgbClr val="101D49"/>
              </a:buClr>
              <a:buSzPts val="1800"/>
              <a:buChar char="○"/>
            </a:pPr>
            <a:r>
              <a:rPr lang="en-US" i="0" dirty="0">
                <a:solidFill>
                  <a:srgbClr val="101D49"/>
                </a:solidFill>
              </a:rPr>
              <a:t>3% Veteran Owned Small Business</a:t>
            </a:r>
            <a:endParaRPr dirty="0"/>
          </a:p>
          <a:p>
            <a:pPr marL="384038" lvl="0" indent="-257038" algn="l" rtl="0">
              <a:lnSpc>
                <a:spcPct val="94000"/>
              </a:lnSpc>
              <a:spcBef>
                <a:spcPts val="1200"/>
              </a:spcBef>
              <a:spcAft>
                <a:spcPts val="0"/>
              </a:spcAft>
              <a:buClr>
                <a:schemeClr val="dk2"/>
              </a:buClr>
              <a:buSzPts val="2000"/>
              <a:buNone/>
            </a:pPr>
            <a:endParaRPr sz="1800" dirty="0"/>
          </a:p>
        </p:txBody>
      </p:sp>
      <p:sp>
        <p:nvSpPr>
          <p:cNvPr id="426" name="Google Shape;426;p26"/>
          <p:cNvSpPr txBox="1">
            <a:spLocks noGrp="1"/>
          </p:cNvSpPr>
          <p:nvPr>
            <p:ph type="title"/>
          </p:nvPr>
        </p:nvSpPr>
        <p:spPr>
          <a:xfrm>
            <a:off x="1371600" y="772183"/>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dirty="0"/>
              <a:t>Indiana Veteran Owned Small Businesses</a:t>
            </a:r>
            <a:endParaRPr sz="40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sp>
        <p:nvSpPr>
          <p:cNvPr id="431" name="Google Shape;431;p28"/>
          <p:cNvSpPr txBox="1">
            <a:spLocks noGrp="1"/>
          </p:cNvSpPr>
          <p:nvPr>
            <p:ph type="title"/>
          </p:nvPr>
        </p:nvSpPr>
        <p:spPr>
          <a:xfrm>
            <a:off x="1371600" y="771175"/>
            <a:ext cx="9601200" cy="829157"/>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101D49"/>
              </a:buClr>
              <a:buSzPts val="4000"/>
              <a:buFont typeface="Calibri"/>
              <a:buNone/>
            </a:pPr>
            <a:r>
              <a:rPr lang="en-US" sz="4000" dirty="0"/>
              <a:t>Indiana Veteran Owned Small Businesses</a:t>
            </a:r>
            <a:endParaRPr sz="4000" dirty="0"/>
          </a:p>
        </p:txBody>
      </p:sp>
      <p:sp>
        <p:nvSpPr>
          <p:cNvPr id="432" name="Google Shape;432;p28"/>
          <p:cNvSpPr txBox="1">
            <a:spLocks noGrp="1"/>
          </p:cNvSpPr>
          <p:nvPr>
            <p:ph type="body" idx="1"/>
          </p:nvPr>
        </p:nvSpPr>
        <p:spPr>
          <a:xfrm>
            <a:off x="1371600" y="1828800"/>
            <a:ext cx="8764621" cy="3849900"/>
          </a:xfrm>
          <a:prstGeom prst="rect">
            <a:avLst/>
          </a:prstGeom>
          <a:noFill/>
          <a:ln>
            <a:noFill/>
          </a:ln>
        </p:spPr>
        <p:txBody>
          <a:bodyPr spcFirstLastPara="1" wrap="square" lIns="91425" tIns="45700" rIns="91425" bIns="45700" anchor="t" anchorCtr="0">
            <a:normAutofit/>
          </a:bodyPr>
          <a:lstStyle/>
          <a:p>
            <a:pPr marL="384038" lvl="0" indent="-339588" algn="l" rtl="0">
              <a:lnSpc>
                <a:spcPct val="94000"/>
              </a:lnSpc>
              <a:spcBef>
                <a:spcPts val="0"/>
              </a:spcBef>
              <a:spcAft>
                <a:spcPts val="0"/>
              </a:spcAft>
              <a:buClr>
                <a:srgbClr val="101D49"/>
              </a:buClr>
              <a:buSzPts val="1800"/>
              <a:buFont typeface="Noto Sans Symbols"/>
              <a:buChar char="●"/>
            </a:pPr>
            <a:r>
              <a:rPr lang="en-US" b="1" dirty="0">
                <a:solidFill>
                  <a:srgbClr val="101D49"/>
                </a:solidFill>
              </a:rPr>
              <a:t>Prime contractors should note the following: </a:t>
            </a:r>
            <a:endParaRPr dirty="0"/>
          </a:p>
          <a:p>
            <a:pPr marL="914377" lvl="1" indent="-345620" algn="l" rtl="0">
              <a:lnSpc>
                <a:spcPct val="94000"/>
              </a:lnSpc>
              <a:spcBef>
                <a:spcPts val="700"/>
              </a:spcBef>
              <a:spcAft>
                <a:spcPts val="0"/>
              </a:spcAft>
              <a:buClr>
                <a:srgbClr val="101D49"/>
              </a:buClr>
              <a:buSzPts val="1800"/>
              <a:buFont typeface="Calibri"/>
              <a:buChar char="○"/>
            </a:pPr>
            <a:r>
              <a:rPr lang="en-US" i="0" dirty="0">
                <a:solidFill>
                  <a:srgbClr val="101D49"/>
                </a:solidFill>
              </a:rPr>
              <a:t>Pursuant to 25 IAC 9-4-1(c), a Prime Contractor who is an IVOSB can use their own workforce to count toward the goal.</a:t>
            </a:r>
            <a:endParaRPr dirty="0"/>
          </a:p>
          <a:p>
            <a:pPr marL="914377" lvl="1" indent="-345620" algn="l" rtl="0">
              <a:lnSpc>
                <a:spcPct val="94000"/>
              </a:lnSpc>
              <a:spcBef>
                <a:spcPts val="700"/>
              </a:spcBef>
              <a:spcAft>
                <a:spcPts val="0"/>
              </a:spcAft>
              <a:buClr>
                <a:srgbClr val="101D49"/>
              </a:buClr>
              <a:buSzPts val="1800"/>
              <a:buFont typeface="Calibri"/>
              <a:buChar char="○"/>
            </a:pPr>
            <a:r>
              <a:rPr lang="en-US" i="0" dirty="0">
                <a:solidFill>
                  <a:srgbClr val="101D49"/>
                </a:solidFill>
              </a:rPr>
              <a:t>IVOSB must have a Bidder ID.</a:t>
            </a:r>
            <a:endParaRPr dirty="0"/>
          </a:p>
          <a:p>
            <a:pPr marL="914377" lvl="1" indent="-345620" algn="l" rtl="0">
              <a:lnSpc>
                <a:spcPct val="94000"/>
              </a:lnSpc>
              <a:spcBef>
                <a:spcPts val="700"/>
              </a:spcBef>
              <a:spcAft>
                <a:spcPts val="0"/>
              </a:spcAft>
              <a:buClr>
                <a:srgbClr val="101D49"/>
              </a:buClr>
              <a:buSzPts val="1800"/>
              <a:buFont typeface="Calibri"/>
              <a:buChar char="○"/>
            </a:pPr>
            <a:r>
              <a:rPr lang="en-US" i="0" dirty="0">
                <a:solidFill>
                  <a:srgbClr val="101D49"/>
                </a:solidFill>
              </a:rPr>
              <a:t>Prime contractor and/or subcontractors’ Certification Letter(s), provided by IDOA or Federal Center for Veterans Business Enterprise (</a:t>
            </a:r>
            <a:r>
              <a:rPr lang="en-US" i="0" u="sng" dirty="0">
                <a:solidFill>
                  <a:schemeClr val="hlink"/>
                </a:solidFill>
                <a:hlinkClick r:id="rId3"/>
              </a:rPr>
              <a:t>VA OSDBU</a:t>
            </a:r>
            <a:r>
              <a:rPr lang="en-US" i="0" dirty="0">
                <a:solidFill>
                  <a:srgbClr val="101D49"/>
                </a:solidFill>
              </a:rPr>
              <a:t>), must accompany the proposal to show current status of certification.</a:t>
            </a:r>
            <a:endParaRPr dirty="0"/>
          </a:p>
          <a:p>
            <a:pPr marL="914377" lvl="1" indent="-345620" algn="l" rtl="0">
              <a:lnSpc>
                <a:spcPct val="94000"/>
              </a:lnSpc>
              <a:spcBef>
                <a:spcPts val="700"/>
              </a:spcBef>
              <a:spcAft>
                <a:spcPts val="0"/>
              </a:spcAft>
              <a:buClr>
                <a:srgbClr val="101D49"/>
              </a:buClr>
              <a:buSzPts val="1800"/>
              <a:buFont typeface="Calibri"/>
              <a:buChar char="○"/>
            </a:pPr>
            <a:r>
              <a:rPr lang="en-US" i="0" dirty="0">
                <a:solidFill>
                  <a:srgbClr val="101D49"/>
                </a:solidFill>
              </a:rPr>
              <a:t>Each firm may only serve as one classification – MBE, WBE, or IVOSB (see Section 1.22 in the RFP Main Document).</a:t>
            </a:r>
            <a:endParaRPr i="0" dirty="0">
              <a:solidFill>
                <a:srgbClr val="101D49"/>
              </a:solidFill>
            </a:endParaRPr>
          </a:p>
          <a:p>
            <a:pPr marL="384038" lvl="0" indent="-266563" algn="l" rtl="0">
              <a:lnSpc>
                <a:spcPct val="94000"/>
              </a:lnSpc>
              <a:spcBef>
                <a:spcPts val="1200"/>
              </a:spcBef>
              <a:spcAft>
                <a:spcPts val="0"/>
              </a:spcAft>
              <a:buClr>
                <a:schemeClr val="dk2"/>
              </a:buClr>
              <a:buSzPts val="2000"/>
              <a:buNone/>
            </a:pPr>
            <a:endParaRPr sz="18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Google Shape;437;p29"/>
          <p:cNvSpPr txBox="1">
            <a:spLocks noGrp="1"/>
          </p:cNvSpPr>
          <p:nvPr>
            <p:ph type="title"/>
          </p:nvPr>
        </p:nvSpPr>
        <p:spPr>
          <a:xfrm>
            <a:off x="1371600" y="772184"/>
            <a:ext cx="9601200" cy="829157"/>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101D49"/>
              </a:buClr>
              <a:buSzPts val="4000"/>
              <a:buFont typeface="Calibri"/>
              <a:buNone/>
            </a:pPr>
            <a:r>
              <a:rPr lang="en-US" sz="3000" dirty="0"/>
              <a:t>Indiana Veteran Owned Small Businesses</a:t>
            </a:r>
            <a:endParaRPr sz="3000" dirty="0"/>
          </a:p>
        </p:txBody>
      </p:sp>
      <p:sp>
        <p:nvSpPr>
          <p:cNvPr id="438" name="Google Shape;438;p29"/>
          <p:cNvSpPr txBox="1">
            <a:spLocks noGrp="1"/>
          </p:cNvSpPr>
          <p:nvPr>
            <p:ph type="body" idx="1"/>
          </p:nvPr>
        </p:nvSpPr>
        <p:spPr>
          <a:xfrm>
            <a:off x="1371600" y="1828800"/>
            <a:ext cx="9601200" cy="3201000"/>
          </a:xfrm>
          <a:prstGeom prst="rect">
            <a:avLst/>
          </a:prstGeom>
          <a:noFill/>
          <a:ln>
            <a:noFill/>
          </a:ln>
        </p:spPr>
        <p:txBody>
          <a:bodyPr spcFirstLastPara="1" wrap="square" lIns="91425" tIns="45700" rIns="91425" bIns="45700" anchor="t" anchorCtr="0">
            <a:normAutofit/>
          </a:bodyPr>
          <a:lstStyle/>
          <a:p>
            <a:pPr marL="384038" lvl="0" indent="-345810" algn="l" rtl="0">
              <a:lnSpc>
                <a:spcPct val="110000"/>
              </a:lnSpc>
              <a:spcBef>
                <a:spcPts val="0"/>
              </a:spcBef>
              <a:spcAft>
                <a:spcPts val="0"/>
              </a:spcAft>
              <a:buClr>
                <a:srgbClr val="101D49"/>
              </a:buClr>
              <a:buSzPts val="1800"/>
              <a:buFont typeface="Noto Sans Symbols"/>
              <a:buChar char="●"/>
            </a:pPr>
            <a:r>
              <a:rPr lang="en-US" sz="1800" b="1">
                <a:solidFill>
                  <a:srgbClr val="101D49"/>
                </a:solidFill>
              </a:rPr>
              <a:t>Prime contractors must ensure that the proposed subcontractors meet the following criteria:</a:t>
            </a:r>
            <a:endParaRPr sz="1800"/>
          </a:p>
          <a:p>
            <a:pPr marL="914377" lvl="1" indent="-345841" algn="l" rtl="0">
              <a:lnSpc>
                <a:spcPct val="110000"/>
              </a:lnSpc>
              <a:spcBef>
                <a:spcPts val="700"/>
              </a:spcBef>
              <a:spcAft>
                <a:spcPts val="0"/>
              </a:spcAft>
              <a:buClr>
                <a:srgbClr val="101D49"/>
              </a:buClr>
              <a:buSzPts val="1800"/>
              <a:buFont typeface="Calibri"/>
              <a:buChar char="○"/>
            </a:pPr>
            <a:r>
              <a:rPr lang="en-US" sz="1800" i="0">
                <a:solidFill>
                  <a:srgbClr val="101D49"/>
                </a:solidFill>
              </a:rPr>
              <a:t>Must be listed on </a:t>
            </a:r>
            <a:r>
              <a:rPr lang="en-US" sz="1800" i="0" u="sng">
                <a:solidFill>
                  <a:schemeClr val="hlink"/>
                </a:solidFill>
                <a:hlinkClick r:id="rId3"/>
              </a:rPr>
              <a:t>VA OSDBU</a:t>
            </a:r>
            <a:r>
              <a:rPr lang="en-US" sz="1800" i="0"/>
              <a:t> </a:t>
            </a:r>
            <a:r>
              <a:rPr lang="en-US" sz="1800" i="0">
                <a:solidFill>
                  <a:srgbClr val="101D49"/>
                </a:solidFill>
              </a:rPr>
              <a:t>registry or listed on the IDOA Directory of Certified Firms, on or before the proposal due date. </a:t>
            </a:r>
            <a:endParaRPr sz="1800"/>
          </a:p>
          <a:p>
            <a:pPr marL="914377" lvl="1" indent="-345841" algn="l" rtl="0">
              <a:lnSpc>
                <a:spcPct val="110000"/>
              </a:lnSpc>
              <a:spcBef>
                <a:spcPts val="700"/>
              </a:spcBef>
              <a:spcAft>
                <a:spcPts val="0"/>
              </a:spcAft>
              <a:buClr>
                <a:srgbClr val="101D49"/>
              </a:buClr>
              <a:buSzPts val="1800"/>
              <a:buFont typeface="Calibri"/>
              <a:buChar char="○"/>
            </a:pPr>
            <a:r>
              <a:rPr lang="en-US" sz="1800" i="0">
                <a:solidFill>
                  <a:srgbClr val="101D49"/>
                </a:solidFill>
              </a:rPr>
              <a:t>Serve a Valuable Scope Contribution (VSC) on the engagement, as confirmed by the State.</a:t>
            </a:r>
            <a:endParaRPr sz="1800"/>
          </a:p>
          <a:p>
            <a:pPr marL="914377" lvl="1" indent="-345841" algn="l" rtl="0">
              <a:lnSpc>
                <a:spcPct val="110000"/>
              </a:lnSpc>
              <a:spcBef>
                <a:spcPts val="700"/>
              </a:spcBef>
              <a:spcAft>
                <a:spcPts val="0"/>
              </a:spcAft>
              <a:buClr>
                <a:srgbClr val="101D49"/>
              </a:buClr>
              <a:buSzPts val="1800"/>
              <a:buFont typeface="Calibri"/>
              <a:buChar char="○"/>
            </a:pPr>
            <a:r>
              <a:rPr lang="en-US" sz="1800" i="0">
                <a:solidFill>
                  <a:srgbClr val="101D49"/>
                </a:solidFill>
              </a:rPr>
              <a:t>Provide the goods or services specific to the contract and within the industry area for which it is certified.</a:t>
            </a:r>
            <a:endParaRPr sz="1800"/>
          </a:p>
          <a:p>
            <a:pPr marL="384038" lvl="0" indent="-285613" algn="l" rtl="0">
              <a:lnSpc>
                <a:spcPct val="94000"/>
              </a:lnSpc>
              <a:spcBef>
                <a:spcPts val="1200"/>
              </a:spcBef>
              <a:spcAft>
                <a:spcPts val="0"/>
              </a:spcAft>
              <a:buClr>
                <a:schemeClr val="dk2"/>
              </a:buClr>
              <a:buSzPts val="2000"/>
              <a:buNone/>
            </a:pPr>
            <a:endParaRPr sz="1800">
              <a:solidFill>
                <a:srgbClr val="101D49"/>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sp>
        <p:nvSpPr>
          <p:cNvPr id="443" name="Google Shape;443;p31"/>
          <p:cNvSpPr txBox="1">
            <a:spLocks noGrp="1"/>
          </p:cNvSpPr>
          <p:nvPr>
            <p:ph type="title"/>
          </p:nvPr>
        </p:nvSpPr>
        <p:spPr>
          <a:xfrm>
            <a:off x="1371600" y="772185"/>
            <a:ext cx="9601200" cy="829157"/>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101D49"/>
              </a:buClr>
              <a:buSzPts val="4000"/>
              <a:buFont typeface="Calibri"/>
              <a:buNone/>
            </a:pPr>
            <a:r>
              <a:rPr lang="en-US" sz="4000" dirty="0"/>
              <a:t>Indiana Veteran Owned Small Businesses</a:t>
            </a:r>
            <a:endParaRPr sz="4000" dirty="0"/>
          </a:p>
        </p:txBody>
      </p:sp>
      <p:sp>
        <p:nvSpPr>
          <p:cNvPr id="444" name="Google Shape;444;p31"/>
          <p:cNvSpPr txBox="1">
            <a:spLocks noGrp="1"/>
          </p:cNvSpPr>
          <p:nvPr>
            <p:ph type="body" idx="1"/>
          </p:nvPr>
        </p:nvSpPr>
        <p:spPr>
          <a:xfrm>
            <a:off x="1371600" y="1828800"/>
            <a:ext cx="9601200" cy="4242300"/>
          </a:xfrm>
          <a:prstGeom prst="rect">
            <a:avLst/>
          </a:prstGeom>
          <a:noFill/>
          <a:ln>
            <a:noFill/>
          </a:ln>
        </p:spPr>
        <p:txBody>
          <a:bodyPr spcFirstLastPara="1" wrap="square" lIns="91425" tIns="45700" rIns="91425" bIns="45700" anchor="t" anchorCtr="0">
            <a:noAutofit/>
          </a:bodyPr>
          <a:lstStyle/>
          <a:p>
            <a:pPr marL="384038" lvl="0" indent="-369115" algn="l" rtl="0">
              <a:lnSpc>
                <a:spcPct val="94000"/>
              </a:lnSpc>
              <a:spcBef>
                <a:spcPts val="0"/>
              </a:spcBef>
              <a:spcAft>
                <a:spcPts val="0"/>
              </a:spcAft>
              <a:buClr>
                <a:srgbClr val="101D49"/>
              </a:buClr>
              <a:buSzPts val="1800"/>
              <a:buFont typeface="Noto Sans Symbols"/>
              <a:buChar char="●"/>
            </a:pPr>
            <a:r>
              <a:rPr lang="en-US" sz="1800" b="1">
                <a:solidFill>
                  <a:srgbClr val="101D49"/>
                </a:solidFill>
              </a:rPr>
              <a:t>New Process - </a:t>
            </a:r>
            <a:r>
              <a:rPr lang="en-US" sz="1800">
                <a:solidFill>
                  <a:srgbClr val="101D49"/>
                </a:solidFill>
              </a:rPr>
              <a:t>IVOSB scoring is conducted based on 5 points plus a possible 1 bonus point scale.</a:t>
            </a:r>
            <a:endParaRPr sz="1800"/>
          </a:p>
          <a:p>
            <a:pPr marL="530339" lvl="1" indent="0" algn="l" rtl="0">
              <a:lnSpc>
                <a:spcPct val="94000"/>
              </a:lnSpc>
              <a:spcBef>
                <a:spcPts val="607"/>
              </a:spcBef>
              <a:spcAft>
                <a:spcPts val="0"/>
              </a:spcAft>
              <a:buClr>
                <a:srgbClr val="101D49"/>
              </a:buClr>
              <a:buSzPts val="2200"/>
              <a:buNone/>
            </a:pPr>
            <a:r>
              <a:rPr lang="en-US" sz="1800" i="0">
                <a:solidFill>
                  <a:srgbClr val="101D49"/>
                </a:solidFill>
              </a:rPr>
              <a:t> IVOSB: Possible 5 points + 1 bonus point</a:t>
            </a:r>
            <a:endParaRPr sz="1800"/>
          </a:p>
          <a:p>
            <a:pPr marL="234950" lvl="1" indent="-105727" algn="l" rtl="0">
              <a:lnSpc>
                <a:spcPct val="94000"/>
              </a:lnSpc>
              <a:spcBef>
                <a:spcPts val="700"/>
              </a:spcBef>
              <a:spcAft>
                <a:spcPts val="0"/>
              </a:spcAft>
              <a:buClr>
                <a:schemeClr val="dk2"/>
              </a:buClr>
              <a:buSzPts val="2200"/>
              <a:buFont typeface="Noto Sans Symbols"/>
              <a:buNone/>
            </a:pPr>
            <a:endParaRPr sz="1800" i="0">
              <a:solidFill>
                <a:srgbClr val="101D49"/>
              </a:solidFill>
            </a:endParaRPr>
          </a:p>
          <a:p>
            <a:pPr marL="384038" lvl="0" indent="-369115" algn="l" rtl="0">
              <a:lnSpc>
                <a:spcPct val="94000"/>
              </a:lnSpc>
              <a:spcBef>
                <a:spcPts val="607"/>
              </a:spcBef>
              <a:spcAft>
                <a:spcPts val="0"/>
              </a:spcAft>
              <a:buClr>
                <a:srgbClr val="101D49"/>
              </a:buClr>
              <a:buSzPts val="1800"/>
              <a:buFont typeface="Noto Sans Symbols"/>
              <a:buChar char="●"/>
            </a:pPr>
            <a:r>
              <a:rPr lang="en-US" sz="1800" b="1">
                <a:solidFill>
                  <a:srgbClr val="101D49"/>
                </a:solidFill>
              </a:rPr>
              <a:t>Professional Services Scoring Methodology:</a:t>
            </a:r>
            <a:endParaRPr sz="1800"/>
          </a:p>
          <a:p>
            <a:pPr marL="574675" lvl="1" indent="-327977" algn="l" rtl="0">
              <a:lnSpc>
                <a:spcPct val="94000"/>
              </a:lnSpc>
              <a:spcBef>
                <a:spcPts val="607"/>
              </a:spcBef>
              <a:spcAft>
                <a:spcPts val="0"/>
              </a:spcAft>
              <a:buClr>
                <a:srgbClr val="101D49"/>
              </a:buClr>
              <a:buSzPts val="1800"/>
              <a:buChar char="○"/>
            </a:pPr>
            <a:r>
              <a:rPr lang="en-US" sz="1800" i="0">
                <a:solidFill>
                  <a:srgbClr val="101D49"/>
                </a:solidFill>
              </a:rPr>
              <a:t>The points will be awarded on the following schedule:</a:t>
            </a:r>
            <a:endParaRPr sz="1800"/>
          </a:p>
          <a:p>
            <a:pPr marL="574675" lvl="1" indent="-231330" algn="l" rtl="0">
              <a:lnSpc>
                <a:spcPct val="94000"/>
              </a:lnSpc>
              <a:spcBef>
                <a:spcPts val="551"/>
              </a:spcBef>
              <a:spcAft>
                <a:spcPts val="0"/>
              </a:spcAft>
              <a:buClr>
                <a:schemeClr val="dk2"/>
              </a:buClr>
              <a:buSzPts val="1900"/>
              <a:buNone/>
            </a:pPr>
            <a:endParaRPr sz="1800" i="0">
              <a:solidFill>
                <a:srgbClr val="101D49"/>
              </a:solidFill>
            </a:endParaRPr>
          </a:p>
          <a:p>
            <a:pPr marL="231775" lvl="1" indent="0" algn="l" rtl="0">
              <a:lnSpc>
                <a:spcPct val="94000"/>
              </a:lnSpc>
              <a:spcBef>
                <a:spcPts val="551"/>
              </a:spcBef>
              <a:spcAft>
                <a:spcPts val="0"/>
              </a:spcAft>
              <a:buClr>
                <a:schemeClr val="dk2"/>
              </a:buClr>
              <a:buSzPts val="1900"/>
              <a:buNone/>
            </a:pPr>
            <a:endParaRPr sz="1800" i="0">
              <a:solidFill>
                <a:srgbClr val="101D49"/>
              </a:solidFill>
            </a:endParaRPr>
          </a:p>
          <a:p>
            <a:pPr marL="574675" lvl="1" indent="-327977" algn="l" rtl="0">
              <a:lnSpc>
                <a:spcPct val="94000"/>
              </a:lnSpc>
              <a:spcBef>
                <a:spcPts val="607"/>
              </a:spcBef>
              <a:spcAft>
                <a:spcPts val="0"/>
              </a:spcAft>
              <a:buClr>
                <a:srgbClr val="101D49"/>
              </a:buClr>
              <a:buSzPts val="1800"/>
              <a:buChar char="○"/>
            </a:pPr>
            <a:r>
              <a:rPr lang="en-US" sz="1800" i="0">
                <a:solidFill>
                  <a:srgbClr val="101D49"/>
                </a:solidFill>
              </a:rPr>
              <a:t>Fractional points will be awarded based upon a graduated scale between whole points. (e.g. a 0.3% commitment will receive .5 points and a 1.5% commitment will receive 2.5 points).</a:t>
            </a:r>
            <a:endParaRPr sz="1800"/>
          </a:p>
          <a:p>
            <a:pPr marL="574675" lvl="1" indent="-327977" algn="l" rtl="0">
              <a:lnSpc>
                <a:spcPct val="94000"/>
              </a:lnSpc>
              <a:spcBef>
                <a:spcPts val="607"/>
              </a:spcBef>
              <a:spcAft>
                <a:spcPts val="0"/>
              </a:spcAft>
              <a:buClr>
                <a:srgbClr val="101D49"/>
              </a:buClr>
              <a:buSzPts val="1800"/>
              <a:buChar char="○"/>
            </a:pPr>
            <a:r>
              <a:rPr lang="en-US" sz="1800" i="0">
                <a:solidFill>
                  <a:srgbClr val="101D49"/>
                </a:solidFill>
              </a:rPr>
              <a:t>Submissions of 0% participation will result in a deduction of 1 point in each category.</a:t>
            </a:r>
            <a:endParaRPr sz="1800"/>
          </a:p>
          <a:p>
            <a:pPr marL="574675" lvl="1" indent="-327977" algn="l" rtl="0">
              <a:lnSpc>
                <a:spcPct val="94000"/>
              </a:lnSpc>
              <a:spcBef>
                <a:spcPts val="607"/>
              </a:spcBef>
              <a:spcAft>
                <a:spcPts val="0"/>
              </a:spcAft>
              <a:buClr>
                <a:srgbClr val="101D49"/>
              </a:buClr>
              <a:buSzPts val="1800"/>
              <a:buChar char="○"/>
            </a:pPr>
            <a:r>
              <a:rPr lang="en-US" sz="1800" i="0">
                <a:solidFill>
                  <a:srgbClr val="101D49"/>
                </a:solidFill>
              </a:rPr>
              <a:t>The highest submission which exceeds the goal will receive 6 points (5 points plus 1 bonus point). In case of a tie both firms will receive 6 points. </a:t>
            </a:r>
            <a:endParaRPr sz="1800"/>
          </a:p>
          <a:p>
            <a:pPr marL="384038" lvl="0" indent="-266563" algn="l" rtl="0">
              <a:lnSpc>
                <a:spcPct val="94000"/>
              </a:lnSpc>
              <a:spcBef>
                <a:spcPts val="1200"/>
              </a:spcBef>
              <a:spcAft>
                <a:spcPts val="0"/>
              </a:spcAft>
              <a:buClr>
                <a:schemeClr val="dk2"/>
              </a:buClr>
              <a:buSzPts val="2000"/>
              <a:buNone/>
            </a:pPr>
            <a:endParaRPr sz="1800"/>
          </a:p>
        </p:txBody>
      </p:sp>
      <p:graphicFrame>
        <p:nvGraphicFramePr>
          <p:cNvPr id="445" name="Google Shape;445;p31"/>
          <p:cNvGraphicFramePr/>
          <p:nvPr/>
        </p:nvGraphicFramePr>
        <p:xfrm>
          <a:off x="2083241" y="3608179"/>
          <a:ext cx="5828375" cy="502940"/>
        </p:xfrm>
        <a:graphic>
          <a:graphicData uri="http://schemas.openxmlformats.org/drawingml/2006/table">
            <a:tbl>
              <a:tblPr firstRow="1" bandRow="1">
                <a:noFill/>
                <a:tableStyleId>{C6B54590-0C20-491D-9940-A1D2872E849B}</a:tableStyleId>
              </a:tblPr>
              <a:tblGrid>
                <a:gridCol w="832625">
                  <a:extLst>
                    <a:ext uri="{9D8B030D-6E8A-4147-A177-3AD203B41FA5}">
                      <a16:colId xmlns:a16="http://schemas.microsoft.com/office/drawing/2014/main" val="20000"/>
                    </a:ext>
                  </a:extLst>
                </a:gridCol>
                <a:gridCol w="832625">
                  <a:extLst>
                    <a:ext uri="{9D8B030D-6E8A-4147-A177-3AD203B41FA5}">
                      <a16:colId xmlns:a16="http://schemas.microsoft.com/office/drawing/2014/main" val="20001"/>
                    </a:ext>
                  </a:extLst>
                </a:gridCol>
                <a:gridCol w="832625">
                  <a:extLst>
                    <a:ext uri="{9D8B030D-6E8A-4147-A177-3AD203B41FA5}">
                      <a16:colId xmlns:a16="http://schemas.microsoft.com/office/drawing/2014/main" val="20002"/>
                    </a:ext>
                  </a:extLst>
                </a:gridCol>
                <a:gridCol w="832625">
                  <a:extLst>
                    <a:ext uri="{9D8B030D-6E8A-4147-A177-3AD203B41FA5}">
                      <a16:colId xmlns:a16="http://schemas.microsoft.com/office/drawing/2014/main" val="20003"/>
                    </a:ext>
                  </a:extLst>
                </a:gridCol>
                <a:gridCol w="832625">
                  <a:extLst>
                    <a:ext uri="{9D8B030D-6E8A-4147-A177-3AD203B41FA5}">
                      <a16:colId xmlns:a16="http://schemas.microsoft.com/office/drawing/2014/main" val="20004"/>
                    </a:ext>
                  </a:extLst>
                </a:gridCol>
                <a:gridCol w="832625">
                  <a:extLst>
                    <a:ext uri="{9D8B030D-6E8A-4147-A177-3AD203B41FA5}">
                      <a16:colId xmlns:a16="http://schemas.microsoft.com/office/drawing/2014/main" val="20005"/>
                    </a:ext>
                  </a:extLst>
                </a:gridCol>
                <a:gridCol w="832625">
                  <a:extLst>
                    <a:ext uri="{9D8B030D-6E8A-4147-A177-3AD203B41FA5}">
                      <a16:colId xmlns:a16="http://schemas.microsoft.com/office/drawing/2014/main" val="20006"/>
                    </a:ext>
                  </a:extLst>
                </a:gridCol>
              </a:tblGrid>
              <a:tr h="241750">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0%</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0.6%</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1.2%</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1.8%</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2.4%</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3%</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241750">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Pts.</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-1</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1</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2</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3</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4</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5</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50"/>
        <p:cNvGrpSpPr/>
        <p:nvPr/>
      </p:nvGrpSpPr>
      <p:grpSpPr>
        <a:xfrm>
          <a:off x="0" y="0"/>
          <a:ext cx="0" cy="0"/>
          <a:chOff x="0" y="0"/>
          <a:chExt cx="0" cy="0"/>
        </a:xfrm>
      </p:grpSpPr>
      <p:sp>
        <p:nvSpPr>
          <p:cNvPr id="451" name="Google Shape;451;g33420cfc464_1_45"/>
          <p:cNvSpPr txBox="1">
            <a:spLocks noGrp="1"/>
          </p:cNvSpPr>
          <p:nvPr>
            <p:ph type="title"/>
          </p:nvPr>
        </p:nvSpPr>
        <p:spPr>
          <a:xfrm>
            <a:off x="1295388" y="2400310"/>
            <a:ext cx="9601200" cy="829200"/>
          </a:xfrm>
          <a:prstGeom prst="rect">
            <a:avLst/>
          </a:prstGeom>
        </p:spPr>
        <p:txBody>
          <a:bodyPr spcFirstLastPara="1" wrap="square" lIns="91425" tIns="45700" rIns="91425" bIns="45700" anchor="t" anchorCtr="0">
            <a:noAutofit/>
          </a:bodyPr>
          <a:lstStyle/>
          <a:p>
            <a:pPr marL="0" lvl="0" indent="0" algn="ctr" rtl="0">
              <a:spcBef>
                <a:spcPts val="0"/>
              </a:spcBef>
              <a:spcAft>
                <a:spcPts val="0"/>
              </a:spcAft>
              <a:buNone/>
            </a:pPr>
            <a:r>
              <a:rPr lang="en-US" sz="3000"/>
              <a:t>Instructions for Completing Attachments A and A1</a:t>
            </a:r>
            <a:endParaRPr sz="3000"/>
          </a:p>
          <a:p>
            <a:pPr marL="0" lvl="0" indent="0" algn="l" rtl="0">
              <a:spcBef>
                <a:spcPts val="0"/>
              </a:spcBef>
              <a:spcAft>
                <a:spcPts val="0"/>
              </a:spcAft>
              <a:buNone/>
            </a:pPr>
            <a:endParaRPr sz="3000"/>
          </a:p>
        </p:txBody>
      </p:sp>
      <p:sp>
        <p:nvSpPr>
          <p:cNvPr id="452" name="Google Shape;452;g33420cfc464_1_45"/>
          <p:cNvSpPr txBox="1">
            <a:spLocks noGrp="1"/>
          </p:cNvSpPr>
          <p:nvPr>
            <p:ph type="body" idx="1"/>
          </p:nvPr>
        </p:nvSpPr>
        <p:spPr>
          <a:xfrm>
            <a:off x="1099500" y="3207600"/>
            <a:ext cx="8640600" cy="2900100"/>
          </a:xfrm>
          <a:prstGeom prst="rect">
            <a:avLst/>
          </a:prstGeom>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US" sz="2000" i="1"/>
              <a:t>MBE/WBE and IVOSB Subcontractor Commitments</a:t>
            </a:r>
            <a:endParaRPr sz="2000" i="1"/>
          </a:p>
          <a:p>
            <a:pPr marL="0" lvl="0" indent="0" algn="l" rtl="0">
              <a:lnSpc>
                <a:spcPct val="100000"/>
              </a:lnSpc>
              <a:spcBef>
                <a:spcPts val="0"/>
              </a:spcBef>
              <a:spcAft>
                <a:spcPts val="0"/>
              </a:spcAft>
              <a:buNone/>
            </a:pPr>
            <a:r>
              <a:rPr lang="en-US" sz="2000" i="1"/>
              <a:t>Minority and Women’s Business Enterprises Subcontractor Commitment Form</a:t>
            </a:r>
            <a:endParaRPr sz="2000" i="1"/>
          </a:p>
          <a:p>
            <a:pPr marL="0" lvl="0" indent="0" algn="l" rtl="0">
              <a:lnSpc>
                <a:spcPct val="100000"/>
              </a:lnSpc>
              <a:spcBef>
                <a:spcPts val="0"/>
              </a:spcBef>
              <a:spcAft>
                <a:spcPts val="0"/>
              </a:spcAft>
              <a:buNone/>
            </a:pPr>
            <a:r>
              <a:rPr lang="en-US" sz="2000" i="1"/>
              <a:t>Indiana Veteran Owned Small Business Subcontractor Commitment Form</a:t>
            </a:r>
            <a:endParaRPr sz="2000" i="1"/>
          </a:p>
          <a:p>
            <a:pPr marL="0" lvl="0" indent="0" algn="l" rtl="0">
              <a:lnSpc>
                <a:spcPct val="100000"/>
              </a:lnSpc>
              <a:spcBef>
                <a:spcPts val="0"/>
              </a:spcBef>
              <a:spcAft>
                <a:spcPts val="0"/>
              </a:spcAft>
              <a:buNone/>
            </a:pPr>
            <a:endParaRPr sz="2000" i="1"/>
          </a:p>
          <a:p>
            <a:pPr marL="0" lvl="0" indent="0" algn="l" rtl="0">
              <a:lnSpc>
                <a:spcPct val="100000"/>
              </a:lnSpc>
              <a:spcBef>
                <a:spcPts val="0"/>
              </a:spcBef>
              <a:spcAft>
                <a:spcPts val="0"/>
              </a:spcAft>
              <a:buNone/>
            </a:pPr>
            <a:endParaRPr sz="2000" i="1"/>
          </a:p>
        </p:txBody>
      </p:sp>
      <p:cxnSp>
        <p:nvCxnSpPr>
          <p:cNvPr id="453" name="Google Shape;453;g33420cfc464_1_45"/>
          <p:cNvCxnSpPr/>
          <p:nvPr/>
        </p:nvCxnSpPr>
        <p:spPr>
          <a:xfrm>
            <a:off x="1099488" y="3075950"/>
            <a:ext cx="9993000" cy="2190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58"/>
        <p:cNvGrpSpPr/>
        <p:nvPr/>
      </p:nvGrpSpPr>
      <p:grpSpPr>
        <a:xfrm>
          <a:off x="0" y="0"/>
          <a:ext cx="0" cy="0"/>
          <a:chOff x="0" y="0"/>
          <a:chExt cx="0" cy="0"/>
        </a:xfrm>
      </p:grpSpPr>
      <p:sp>
        <p:nvSpPr>
          <p:cNvPr id="459" name="Google Shape;459;p18"/>
          <p:cNvSpPr txBox="1">
            <a:spLocks noGrp="1"/>
          </p:cNvSpPr>
          <p:nvPr>
            <p:ph type="title"/>
          </p:nvPr>
        </p:nvSpPr>
        <p:spPr>
          <a:xfrm>
            <a:off x="1371600" y="772184"/>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3200" dirty="0"/>
              <a:t>MBE/WBE and IVOSB Subcontractor Commitments</a:t>
            </a:r>
            <a:endParaRPr sz="3200" dirty="0"/>
          </a:p>
        </p:txBody>
      </p:sp>
      <p:sp>
        <p:nvSpPr>
          <p:cNvPr id="460" name="Google Shape;460;p18"/>
          <p:cNvSpPr txBox="1">
            <a:spLocks noGrp="1"/>
          </p:cNvSpPr>
          <p:nvPr>
            <p:ph type="body" idx="1"/>
          </p:nvPr>
        </p:nvSpPr>
        <p:spPr>
          <a:xfrm>
            <a:off x="1371600" y="1847088"/>
            <a:ext cx="8910536" cy="3525300"/>
          </a:xfrm>
          <a:prstGeom prst="rect">
            <a:avLst/>
          </a:prstGeom>
          <a:noFill/>
          <a:ln>
            <a:noFill/>
          </a:ln>
        </p:spPr>
        <p:txBody>
          <a:bodyPr spcFirstLastPara="1" wrap="square" lIns="91425" tIns="45700" rIns="91425" bIns="45700" anchor="t" anchorCtr="0">
            <a:noAutofit/>
          </a:bodyPr>
          <a:lstStyle/>
          <a:p>
            <a:pPr marL="384037" lvl="0" indent="-339587" algn="l" rtl="0">
              <a:lnSpc>
                <a:spcPct val="90000"/>
              </a:lnSpc>
              <a:spcBef>
                <a:spcPts val="0"/>
              </a:spcBef>
              <a:spcAft>
                <a:spcPts val="0"/>
              </a:spcAft>
              <a:buClr>
                <a:srgbClr val="101D49"/>
              </a:buClr>
              <a:buSzPts val="1800"/>
              <a:buFont typeface="Noto Sans Symbols"/>
              <a:buChar char="●"/>
            </a:pPr>
            <a:r>
              <a:rPr lang="en-US" dirty="0">
                <a:solidFill>
                  <a:srgbClr val="101D4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In response to this RFP, Respondents may propose services for </a:t>
            </a:r>
            <a:r>
              <a:rPr lang="en-US" b="1" dirty="0">
                <a:solidFill>
                  <a:srgbClr val="101D4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rPr>
              <a:t>one or more interpretation and translation service categories</a:t>
            </a:r>
            <a:r>
              <a:rPr lang="en-US" dirty="0">
                <a:solidFill>
                  <a:srgbClr val="101D4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
                  </a:ext>
                </a:extLst>
              </a:rPr>
              <a:t>. </a:t>
            </a:r>
            <a:endParaRPr dirty="0">
              <a:solidFill>
                <a:srgbClr val="101D4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
                </a:ext>
              </a:extLst>
            </a:endParaRPr>
          </a:p>
          <a:p>
            <a:pPr marL="384037" lvl="0" indent="-339587" algn="l" rtl="0">
              <a:lnSpc>
                <a:spcPct val="90000"/>
              </a:lnSpc>
              <a:spcBef>
                <a:spcPts val="0"/>
              </a:spcBef>
              <a:spcAft>
                <a:spcPts val="0"/>
              </a:spcAft>
              <a:buClr>
                <a:srgbClr val="101D49"/>
              </a:buClr>
              <a:buSzPts val="1800"/>
              <a:buFont typeface="Noto Sans Symbols"/>
              <a:buChar char="●"/>
            </a:pPr>
            <a:r>
              <a:rPr lang="en-US" dirty="0">
                <a:solidFill>
                  <a:srgbClr val="101D4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
                  </a:ext>
                </a:extLst>
              </a:rPr>
              <a:t>Respondents are to provide an </a:t>
            </a:r>
            <a:r>
              <a:rPr lang="en-US" b="1" dirty="0">
                <a:solidFill>
                  <a:srgbClr val="101D4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7"/>
                  </a:ext>
                </a:extLst>
              </a:rPr>
              <a:t>aggregate subcontractor percentage commitment</a:t>
            </a:r>
            <a:r>
              <a:rPr lang="en-US" dirty="0">
                <a:solidFill>
                  <a:srgbClr val="101D4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8"/>
                  </a:ext>
                </a:extLst>
              </a:rPr>
              <a:t>, across all certified subcontractors within a certification category (MBE/WBE/IVOSB) and service category (In-Person, Virtual, etc.).</a:t>
            </a:r>
            <a:endParaRPr dirty="0">
              <a:solidFill>
                <a:srgbClr val="101D4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9"/>
                </a:ext>
              </a:extLst>
            </a:endParaRPr>
          </a:p>
          <a:p>
            <a:pPr marL="384037" lvl="0" indent="-339587" algn="l" rtl="0">
              <a:lnSpc>
                <a:spcPct val="90000"/>
              </a:lnSpc>
              <a:spcBef>
                <a:spcPts val="0"/>
              </a:spcBef>
              <a:spcAft>
                <a:spcPts val="0"/>
              </a:spcAft>
              <a:buClr>
                <a:srgbClr val="101D49"/>
              </a:buClr>
              <a:buSzPts val="1800"/>
              <a:buChar char="●"/>
            </a:pPr>
            <a:r>
              <a:rPr lang="en-US" dirty="0">
                <a:solidFill>
                  <a:srgbClr val="101D4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0"/>
                  </a:ext>
                </a:extLst>
              </a:rPr>
              <a:t>If the Respondent is not proposing a service category in their response, the Respondent shall list </a:t>
            </a:r>
            <a:r>
              <a:rPr lang="en-US" b="1" dirty="0">
                <a:solidFill>
                  <a:srgbClr val="101D4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1"/>
                  </a:ext>
                </a:extLst>
              </a:rPr>
              <a:t>“No bid”</a:t>
            </a:r>
            <a:r>
              <a:rPr lang="en-US" dirty="0">
                <a:solidFill>
                  <a:srgbClr val="101D4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2"/>
                  </a:ext>
                </a:extLst>
              </a:rPr>
              <a:t> in the space provided next to the “Aggregate Sub-Contract Percentage Commitment for MBE/WBE/IVOSB” fields.</a:t>
            </a:r>
            <a:endParaRPr dirty="0">
              <a:solidFill>
                <a:srgbClr val="101D49"/>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6" name="Google Shape;466;p20"/>
          <p:cNvSpPr txBox="1"/>
          <p:nvPr/>
        </p:nvSpPr>
        <p:spPr>
          <a:xfrm>
            <a:off x="1641491" y="2640552"/>
            <a:ext cx="2186700" cy="12006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1" i="0" u="none" strike="noStrike" cap="none">
                <a:solidFill>
                  <a:srgbClr val="FF0000"/>
                </a:solidFill>
                <a:latin typeface="Calibri"/>
                <a:ea typeface="Calibri"/>
                <a:cs typeface="Calibri"/>
                <a:sym typeface="Calibri"/>
              </a:rPr>
              <a:t>Please carefully review the information in this box</a:t>
            </a:r>
            <a:endParaRPr sz="1400" b="0" i="0" u="none" strike="noStrike" cap="none">
              <a:solidFill>
                <a:srgbClr val="000000"/>
              </a:solidFill>
              <a:latin typeface="Arial"/>
              <a:ea typeface="Arial"/>
              <a:cs typeface="Arial"/>
              <a:sym typeface="Arial"/>
            </a:endParaRPr>
          </a:p>
        </p:txBody>
      </p:sp>
      <p:sp>
        <p:nvSpPr>
          <p:cNvPr id="467" name="Google Shape;467;p20"/>
          <p:cNvSpPr/>
          <p:nvPr/>
        </p:nvSpPr>
        <p:spPr>
          <a:xfrm>
            <a:off x="3998794" y="5923128"/>
            <a:ext cx="1740090" cy="95535"/>
          </a:xfrm>
          <a:prstGeom prst="rect">
            <a:avLst/>
          </a:prstGeom>
          <a:solidFill>
            <a:schemeClr val="lt1"/>
          </a:solidFill>
          <a:ln w="349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pic>
        <p:nvPicPr>
          <p:cNvPr id="468" name="Google Shape;468;p20"/>
          <p:cNvPicPr preferRelativeResize="0"/>
          <p:nvPr/>
        </p:nvPicPr>
        <p:blipFill rotWithShape="1">
          <a:blip r:embed="rId3">
            <a:alphaModFix/>
          </a:blip>
          <a:srcRect l="28285" t="18836" r="29262" b="9679"/>
          <a:stretch/>
        </p:blipFill>
        <p:spPr>
          <a:xfrm>
            <a:off x="3828149" y="653337"/>
            <a:ext cx="5275224" cy="5551326"/>
          </a:xfrm>
          <a:prstGeom prst="rect">
            <a:avLst/>
          </a:prstGeom>
          <a:noFill/>
          <a:ln w="19050" cap="flat" cmpd="sng">
            <a:solidFill>
              <a:schemeClr val="dk2"/>
            </a:solidFill>
            <a:prstDash val="solid"/>
            <a:round/>
            <a:headEnd type="none" w="sm" len="sm"/>
            <a:tailEnd type="none" w="sm" len="sm"/>
          </a:ln>
        </p:spPr>
      </p:pic>
      <p:sp>
        <p:nvSpPr>
          <p:cNvPr id="469" name="Google Shape;469;p20"/>
          <p:cNvSpPr txBox="1"/>
          <p:nvPr/>
        </p:nvSpPr>
        <p:spPr>
          <a:xfrm>
            <a:off x="1172825" y="640950"/>
            <a:ext cx="2655300" cy="1828500"/>
          </a:xfrm>
          <a:prstGeom prst="rect">
            <a:avLst/>
          </a:prstGeom>
          <a:noFill/>
          <a:ln>
            <a:noFill/>
          </a:ln>
        </p:spPr>
        <p:txBody>
          <a:bodyPr spcFirstLastPara="1" wrap="square" lIns="91425" tIns="91425" rIns="91425" bIns="91425" anchor="t" anchorCtr="0">
            <a:spAutoFit/>
          </a:bodyPr>
          <a:lstStyle/>
          <a:p>
            <a:pPr marL="0" lvl="0" indent="0" algn="l" rtl="0">
              <a:lnSpc>
                <a:spcPct val="89000"/>
              </a:lnSpc>
              <a:spcBef>
                <a:spcPts val="0"/>
              </a:spcBef>
              <a:spcAft>
                <a:spcPts val="0"/>
              </a:spcAft>
              <a:buNone/>
            </a:pPr>
            <a:r>
              <a:rPr lang="en-US" sz="2400" b="1">
                <a:solidFill>
                  <a:srgbClr val="101D49"/>
                </a:solidFill>
                <a:latin typeface="Calibri"/>
                <a:ea typeface="Calibri"/>
                <a:cs typeface="Calibri"/>
                <a:sym typeface="Calibri"/>
              </a:rPr>
              <a:t>Minority and Women’s Business Enterprises Subcontractor Commitment Form</a:t>
            </a:r>
            <a:endParaRPr sz="2400" b="1">
              <a:solidFill>
                <a:srgbClr val="101D49"/>
              </a:solidFill>
              <a:latin typeface="Calibri"/>
              <a:ea typeface="Calibri"/>
              <a:cs typeface="Calibri"/>
              <a:sym typeface="Calibri"/>
            </a:endParaRPr>
          </a:p>
        </p:txBody>
      </p:sp>
      <p:sp>
        <p:nvSpPr>
          <p:cNvPr id="470" name="Google Shape;470;p20"/>
          <p:cNvSpPr/>
          <p:nvPr/>
        </p:nvSpPr>
        <p:spPr>
          <a:xfrm>
            <a:off x="2276597" y="3859850"/>
            <a:ext cx="9165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g33420cfc464_1_29"/>
          <p:cNvSpPr txBox="1">
            <a:spLocks noGrp="1"/>
          </p:cNvSpPr>
          <p:nvPr>
            <p:ph type="title"/>
          </p:nvPr>
        </p:nvSpPr>
        <p:spPr>
          <a:xfrm>
            <a:off x="1295388" y="2400310"/>
            <a:ext cx="9601200" cy="829200"/>
          </a:xfrm>
          <a:prstGeom prst="rect">
            <a:avLst/>
          </a:prstGeom>
        </p:spPr>
        <p:txBody>
          <a:bodyPr spcFirstLastPara="1" wrap="square" lIns="91425" tIns="45700" rIns="91425" bIns="45700" anchor="t" anchorCtr="0">
            <a:noAutofit/>
          </a:bodyPr>
          <a:lstStyle/>
          <a:p>
            <a:pPr marL="0" lvl="0" indent="0" algn="ctr" rtl="0">
              <a:spcBef>
                <a:spcPts val="0"/>
              </a:spcBef>
              <a:spcAft>
                <a:spcPts val="0"/>
              </a:spcAft>
              <a:buNone/>
            </a:pPr>
            <a:r>
              <a:rPr lang="en-US" sz="3000"/>
              <a:t>RFP 25-83305 Overview</a:t>
            </a:r>
            <a:endParaRPr sz="3000"/>
          </a:p>
          <a:p>
            <a:pPr marL="0" lvl="0" indent="0" algn="l" rtl="0">
              <a:spcBef>
                <a:spcPts val="0"/>
              </a:spcBef>
              <a:spcAft>
                <a:spcPts val="0"/>
              </a:spcAft>
              <a:buNone/>
            </a:pPr>
            <a:endParaRPr sz="4000"/>
          </a:p>
          <a:p>
            <a:pPr marL="0" lvl="0" indent="0" algn="l" rtl="0">
              <a:spcBef>
                <a:spcPts val="0"/>
              </a:spcBef>
              <a:spcAft>
                <a:spcPts val="0"/>
              </a:spcAft>
              <a:buNone/>
            </a:pPr>
            <a:endParaRPr sz="4000"/>
          </a:p>
        </p:txBody>
      </p:sp>
      <p:sp>
        <p:nvSpPr>
          <p:cNvPr id="214" name="Google Shape;214;g33420cfc464_1_29"/>
          <p:cNvSpPr txBox="1">
            <a:spLocks noGrp="1"/>
          </p:cNvSpPr>
          <p:nvPr>
            <p:ph type="body" idx="1"/>
          </p:nvPr>
        </p:nvSpPr>
        <p:spPr>
          <a:xfrm>
            <a:off x="1099501" y="3207600"/>
            <a:ext cx="5148900" cy="2900100"/>
          </a:xfrm>
          <a:prstGeom prst="rect">
            <a:avLst/>
          </a:prstGeom>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US" sz="2000" i="1"/>
              <a:t>Purpose of the RFP and Background</a:t>
            </a:r>
            <a:endParaRPr sz="2000" i="1"/>
          </a:p>
          <a:p>
            <a:pPr marL="0" lvl="0" indent="0" algn="l" rtl="0">
              <a:lnSpc>
                <a:spcPct val="100000"/>
              </a:lnSpc>
              <a:spcBef>
                <a:spcPts val="0"/>
              </a:spcBef>
              <a:spcAft>
                <a:spcPts val="0"/>
              </a:spcAft>
              <a:buNone/>
            </a:pPr>
            <a:r>
              <a:rPr lang="en-US" sz="2000" i="1"/>
              <a:t>Scope of Work - Attachment K</a:t>
            </a:r>
            <a:endParaRPr sz="2000" i="1"/>
          </a:p>
          <a:p>
            <a:pPr marL="0" lvl="0" indent="0" algn="l" rtl="0">
              <a:lnSpc>
                <a:spcPct val="100000"/>
              </a:lnSpc>
              <a:spcBef>
                <a:spcPts val="0"/>
              </a:spcBef>
              <a:spcAft>
                <a:spcPts val="0"/>
              </a:spcAft>
              <a:buNone/>
            </a:pPr>
            <a:r>
              <a:rPr lang="en-US" sz="2000" i="1"/>
              <a:t>Term of Contract</a:t>
            </a:r>
            <a:endParaRPr sz="2000" i="1"/>
          </a:p>
          <a:p>
            <a:pPr marL="0" lvl="0" indent="0" algn="l" rtl="0">
              <a:lnSpc>
                <a:spcPct val="100000"/>
              </a:lnSpc>
              <a:spcBef>
                <a:spcPts val="0"/>
              </a:spcBef>
              <a:spcAft>
                <a:spcPts val="0"/>
              </a:spcAft>
              <a:buNone/>
            </a:pPr>
            <a:r>
              <a:rPr lang="en-US" sz="2000" i="1"/>
              <a:t>Key Dates</a:t>
            </a:r>
            <a:endParaRPr sz="2000" i="1"/>
          </a:p>
        </p:txBody>
      </p:sp>
      <p:cxnSp>
        <p:nvCxnSpPr>
          <p:cNvPr id="215" name="Google Shape;215;g33420cfc464_1_29"/>
          <p:cNvCxnSpPr/>
          <p:nvPr/>
        </p:nvCxnSpPr>
        <p:spPr>
          <a:xfrm>
            <a:off x="1099488" y="3075950"/>
            <a:ext cx="9993000" cy="2190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75"/>
        <p:cNvGrpSpPr/>
        <p:nvPr/>
      </p:nvGrpSpPr>
      <p:grpSpPr>
        <a:xfrm>
          <a:off x="0" y="0"/>
          <a:ext cx="0" cy="0"/>
          <a:chOff x="0" y="0"/>
          <a:chExt cx="0" cy="0"/>
        </a:xfrm>
      </p:grpSpPr>
      <p:pic>
        <p:nvPicPr>
          <p:cNvPr id="476" name="Google Shape;476;p23"/>
          <p:cNvPicPr preferRelativeResize="0"/>
          <p:nvPr/>
        </p:nvPicPr>
        <p:blipFill rotWithShape="1">
          <a:blip r:embed="rId3">
            <a:alphaModFix/>
          </a:blip>
          <a:srcRect l="21937" t="30244" r="23123" b="27812"/>
          <a:stretch/>
        </p:blipFill>
        <p:spPr>
          <a:xfrm>
            <a:off x="2276775" y="1970775"/>
            <a:ext cx="8370350" cy="3994029"/>
          </a:xfrm>
          <a:prstGeom prst="rect">
            <a:avLst/>
          </a:prstGeom>
          <a:noFill/>
          <a:ln w="19050" cap="flat" cmpd="sng">
            <a:solidFill>
              <a:schemeClr val="dk2"/>
            </a:solidFill>
            <a:prstDash val="solid"/>
            <a:round/>
            <a:headEnd type="none" w="sm" len="sm"/>
            <a:tailEnd type="none" w="sm" len="sm"/>
          </a:ln>
        </p:spPr>
      </p:pic>
      <p:sp>
        <p:nvSpPr>
          <p:cNvPr id="477" name="Google Shape;477;p23"/>
          <p:cNvSpPr txBox="1">
            <a:spLocks noGrp="1"/>
          </p:cNvSpPr>
          <p:nvPr>
            <p:ph type="title"/>
          </p:nvPr>
        </p:nvSpPr>
        <p:spPr>
          <a:xfrm>
            <a:off x="1371600" y="772747"/>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3000"/>
              <a:t>Minority and Women’s Business Enterprises Subcontractor Commitment Form</a:t>
            </a:r>
            <a:endParaRPr sz="3000"/>
          </a:p>
        </p:txBody>
      </p:sp>
      <p:sp>
        <p:nvSpPr>
          <p:cNvPr id="478" name="Google Shape;478;p23"/>
          <p:cNvSpPr/>
          <p:nvPr/>
        </p:nvSpPr>
        <p:spPr>
          <a:xfrm rot="10800000">
            <a:off x="5808926" y="2546925"/>
            <a:ext cx="12444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479" name="Google Shape;479;p23"/>
          <p:cNvSpPr txBox="1"/>
          <p:nvPr/>
        </p:nvSpPr>
        <p:spPr>
          <a:xfrm>
            <a:off x="7053325" y="2201775"/>
            <a:ext cx="3325800" cy="690900"/>
          </a:xfrm>
          <a:prstGeom prst="rect">
            <a:avLst/>
          </a:prstGeom>
          <a:noFill/>
          <a:ln>
            <a:noFill/>
          </a:ln>
        </p:spPr>
        <p:txBody>
          <a:bodyPr spcFirstLastPara="1" wrap="square" lIns="91425" tIns="45700" rIns="91425" bIns="45700" anchor="t" anchorCtr="0">
            <a:spAutoFit/>
          </a:bodyPr>
          <a:lstStyle/>
          <a:p>
            <a:pPr marL="0" marR="0" lvl="0" indent="0" algn="ctr" rtl="0">
              <a:lnSpc>
                <a:spcPct val="81000"/>
              </a:lnSpc>
              <a:spcBef>
                <a:spcPts val="0"/>
              </a:spcBef>
              <a:spcAft>
                <a:spcPts val="0"/>
              </a:spcAft>
              <a:buClr>
                <a:srgbClr val="000000"/>
              </a:buClr>
              <a:buSzPts val="1800"/>
              <a:buFont typeface="Arial"/>
              <a:buNone/>
            </a:pPr>
            <a:r>
              <a:rPr lang="en-US" sz="1200" b="1">
                <a:solidFill>
                  <a:srgbClr val="FF0000"/>
                </a:solidFill>
                <a:latin typeface="Calibri"/>
                <a:ea typeface="Calibri"/>
                <a:cs typeface="Calibri"/>
                <a:sym typeface="Calibri"/>
              </a:rPr>
              <a:t>Respondents will use these fields to list the aggregate MBE/WBE Subcontractor Percentage Commitment. Respondents will list “No Bid” if not bidding on this category.</a:t>
            </a:r>
            <a:endParaRPr sz="1200" b="0" i="0" u="none" strike="noStrike" cap="none">
              <a:solidFill>
                <a:srgbClr val="000000"/>
              </a:solidFill>
              <a:latin typeface="Arial"/>
              <a:ea typeface="Arial"/>
              <a:cs typeface="Arial"/>
              <a:sym typeface="Arial"/>
            </a:endParaRPr>
          </a:p>
        </p:txBody>
      </p:sp>
      <p:sp>
        <p:nvSpPr>
          <p:cNvPr id="480" name="Google Shape;480;p23"/>
          <p:cNvSpPr/>
          <p:nvPr/>
        </p:nvSpPr>
        <p:spPr>
          <a:xfrm>
            <a:off x="2370400" y="4001875"/>
            <a:ext cx="3306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481" name="Google Shape;481;p23"/>
          <p:cNvSpPr txBox="1"/>
          <p:nvPr/>
        </p:nvSpPr>
        <p:spPr>
          <a:xfrm>
            <a:off x="411850" y="3700675"/>
            <a:ext cx="1865100" cy="10158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200" b="1">
                <a:solidFill>
                  <a:srgbClr val="FF0000"/>
                </a:solidFill>
                <a:latin typeface="Calibri"/>
                <a:ea typeface="Calibri"/>
                <a:cs typeface="Calibri"/>
                <a:sym typeface="Calibri"/>
              </a:rPr>
              <a:t>Respondents will use these fields to list the requested information for each subcontracted MBE/WBE.</a:t>
            </a:r>
            <a:endParaRPr sz="1200" b="0" i="0" u="none" strike="noStrike" cap="none">
              <a:solidFill>
                <a:srgbClr val="000000"/>
              </a:solidFill>
              <a:latin typeface="Arial"/>
              <a:ea typeface="Arial"/>
              <a:cs typeface="Arial"/>
              <a:sym typeface="Arial"/>
            </a:endParaRPr>
          </a:p>
        </p:txBody>
      </p:sp>
      <p:sp>
        <p:nvSpPr>
          <p:cNvPr id="482" name="Google Shape;482;p23"/>
          <p:cNvSpPr/>
          <p:nvPr/>
        </p:nvSpPr>
        <p:spPr>
          <a:xfrm>
            <a:off x="1869975" y="2286000"/>
            <a:ext cx="3306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483" name="Google Shape;483;p23"/>
          <p:cNvSpPr txBox="1"/>
          <p:nvPr/>
        </p:nvSpPr>
        <p:spPr>
          <a:xfrm>
            <a:off x="411850" y="1864575"/>
            <a:ext cx="1534500" cy="12006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200" b="1">
                <a:solidFill>
                  <a:srgbClr val="FF0000"/>
                </a:solidFill>
                <a:latin typeface="Calibri"/>
                <a:ea typeface="Calibri"/>
                <a:cs typeface="Calibri"/>
                <a:sym typeface="Calibri"/>
              </a:rPr>
              <a:t>Each Service Category will have a corresponding MBE/WBE Subcontractor Commitment Table.</a:t>
            </a:r>
            <a:endParaRPr sz="1200" b="0" i="0" u="none" strike="noStrike" cap="none">
              <a:solidFill>
                <a:srgbClr val="000000"/>
              </a:solidFill>
              <a:latin typeface="Arial"/>
              <a:ea typeface="Arial"/>
              <a:cs typeface="Arial"/>
              <a:sym typeface="Aria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87"/>
        <p:cNvGrpSpPr/>
        <p:nvPr/>
      </p:nvGrpSpPr>
      <p:grpSpPr>
        <a:xfrm>
          <a:off x="0" y="0"/>
          <a:ext cx="0" cy="0"/>
          <a:chOff x="0" y="0"/>
          <a:chExt cx="0" cy="0"/>
        </a:xfrm>
      </p:grpSpPr>
      <p:sp>
        <p:nvSpPr>
          <p:cNvPr id="488" name="Google Shape;488;p27"/>
          <p:cNvSpPr txBox="1"/>
          <p:nvPr/>
        </p:nvSpPr>
        <p:spPr>
          <a:xfrm>
            <a:off x="1806777" y="2955036"/>
            <a:ext cx="2186669" cy="120032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1" i="0" u="none" strike="noStrike" cap="none">
                <a:solidFill>
                  <a:srgbClr val="FF0000"/>
                </a:solidFill>
                <a:latin typeface="Calibri"/>
                <a:ea typeface="Calibri"/>
                <a:cs typeface="Calibri"/>
                <a:sym typeface="Calibri"/>
              </a:rPr>
              <a:t>Please carefully review the information in this box</a:t>
            </a:r>
            <a:endParaRPr sz="1400" b="0" i="0" u="none" strike="noStrike" cap="none">
              <a:solidFill>
                <a:srgbClr val="000000"/>
              </a:solidFill>
              <a:latin typeface="Arial"/>
              <a:ea typeface="Arial"/>
              <a:cs typeface="Arial"/>
              <a:sym typeface="Arial"/>
            </a:endParaRPr>
          </a:p>
        </p:txBody>
      </p:sp>
      <p:sp>
        <p:nvSpPr>
          <p:cNvPr id="489" name="Google Shape;489;p27"/>
          <p:cNvSpPr/>
          <p:nvPr/>
        </p:nvSpPr>
        <p:spPr>
          <a:xfrm>
            <a:off x="4155743" y="5957248"/>
            <a:ext cx="1705970" cy="81886"/>
          </a:xfrm>
          <a:prstGeom prst="rect">
            <a:avLst/>
          </a:prstGeom>
          <a:solidFill>
            <a:schemeClr val="lt1"/>
          </a:solidFill>
          <a:ln w="349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pic>
        <p:nvPicPr>
          <p:cNvPr id="490" name="Google Shape;490;p27"/>
          <p:cNvPicPr preferRelativeResize="0"/>
          <p:nvPr/>
        </p:nvPicPr>
        <p:blipFill rotWithShape="1">
          <a:blip r:embed="rId3">
            <a:alphaModFix/>
          </a:blip>
          <a:srcRect l="30920" t="19868" r="31999" b="6433"/>
          <a:stretch/>
        </p:blipFill>
        <p:spPr>
          <a:xfrm>
            <a:off x="3993450" y="557650"/>
            <a:ext cx="4602226" cy="5729775"/>
          </a:xfrm>
          <a:prstGeom prst="rect">
            <a:avLst/>
          </a:prstGeom>
          <a:noFill/>
          <a:ln w="19050" cap="flat" cmpd="sng">
            <a:solidFill>
              <a:schemeClr val="dk2"/>
            </a:solidFill>
            <a:prstDash val="solid"/>
            <a:round/>
            <a:headEnd type="none" w="sm" len="sm"/>
            <a:tailEnd type="none" w="sm" len="sm"/>
          </a:ln>
        </p:spPr>
      </p:pic>
      <p:sp>
        <p:nvSpPr>
          <p:cNvPr id="491" name="Google Shape;491;p27"/>
          <p:cNvSpPr txBox="1"/>
          <p:nvPr/>
        </p:nvSpPr>
        <p:spPr>
          <a:xfrm>
            <a:off x="1172825" y="640950"/>
            <a:ext cx="3000000" cy="1828500"/>
          </a:xfrm>
          <a:prstGeom prst="rect">
            <a:avLst/>
          </a:prstGeom>
          <a:noFill/>
          <a:ln>
            <a:noFill/>
          </a:ln>
        </p:spPr>
        <p:txBody>
          <a:bodyPr spcFirstLastPara="1" wrap="square" lIns="91425" tIns="91425" rIns="91425" bIns="91425" anchor="t" anchorCtr="0">
            <a:spAutoFit/>
          </a:bodyPr>
          <a:lstStyle/>
          <a:p>
            <a:pPr marL="0" lvl="0" indent="0" algn="l" rtl="0">
              <a:lnSpc>
                <a:spcPct val="89000"/>
              </a:lnSpc>
              <a:spcBef>
                <a:spcPts val="0"/>
              </a:spcBef>
              <a:spcAft>
                <a:spcPts val="0"/>
              </a:spcAft>
              <a:buNone/>
            </a:pPr>
            <a:r>
              <a:rPr lang="en-US" sz="2400" b="1">
                <a:solidFill>
                  <a:srgbClr val="101D49"/>
                </a:solidFill>
                <a:latin typeface="Calibri"/>
                <a:ea typeface="Calibri"/>
                <a:cs typeface="Calibri"/>
                <a:sym typeface="Calibri"/>
              </a:rPr>
              <a:t>Indiana Veteran Owned Small Business Subcontractor Commitment Form</a:t>
            </a:r>
            <a:endParaRPr sz="2400" b="1">
              <a:solidFill>
                <a:srgbClr val="101D49"/>
              </a:solidFill>
              <a:latin typeface="Calibri"/>
              <a:ea typeface="Calibri"/>
              <a:cs typeface="Calibri"/>
              <a:sym typeface="Calibri"/>
            </a:endParaRPr>
          </a:p>
        </p:txBody>
      </p:sp>
      <p:sp>
        <p:nvSpPr>
          <p:cNvPr id="492" name="Google Shape;492;p27"/>
          <p:cNvSpPr/>
          <p:nvPr/>
        </p:nvSpPr>
        <p:spPr>
          <a:xfrm>
            <a:off x="2441872" y="4155375"/>
            <a:ext cx="9165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sp>
        <p:nvSpPr>
          <p:cNvPr id="497" name="Google Shape;497;p30"/>
          <p:cNvSpPr txBox="1">
            <a:spLocks noGrp="1"/>
          </p:cNvSpPr>
          <p:nvPr>
            <p:ph type="title"/>
          </p:nvPr>
        </p:nvSpPr>
        <p:spPr>
          <a:xfrm>
            <a:off x="1371600" y="76964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3000"/>
              <a:t>Indiana Veteran Owned Small Business Subcontractor Commitment Form</a:t>
            </a:r>
            <a:endParaRPr sz="3000"/>
          </a:p>
        </p:txBody>
      </p:sp>
      <p:pic>
        <p:nvPicPr>
          <p:cNvPr id="498" name="Google Shape;498;p30"/>
          <p:cNvPicPr preferRelativeResize="0"/>
          <p:nvPr/>
        </p:nvPicPr>
        <p:blipFill rotWithShape="1">
          <a:blip r:embed="rId3">
            <a:alphaModFix/>
          </a:blip>
          <a:srcRect l="25398" t="20099" r="26687" b="55603"/>
          <a:stretch/>
        </p:blipFill>
        <p:spPr>
          <a:xfrm>
            <a:off x="2336450" y="2092525"/>
            <a:ext cx="9318250" cy="2953374"/>
          </a:xfrm>
          <a:prstGeom prst="rect">
            <a:avLst/>
          </a:prstGeom>
          <a:noFill/>
          <a:ln w="19050" cap="flat" cmpd="sng">
            <a:solidFill>
              <a:schemeClr val="dk2"/>
            </a:solidFill>
            <a:prstDash val="solid"/>
            <a:round/>
            <a:headEnd type="none" w="sm" len="sm"/>
            <a:tailEnd type="none" w="sm" len="sm"/>
          </a:ln>
        </p:spPr>
      </p:pic>
      <p:sp>
        <p:nvSpPr>
          <p:cNvPr id="499" name="Google Shape;499;p30"/>
          <p:cNvSpPr/>
          <p:nvPr/>
        </p:nvSpPr>
        <p:spPr>
          <a:xfrm rot="10800000">
            <a:off x="6578926" y="3047994"/>
            <a:ext cx="12444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500" name="Google Shape;500;p30"/>
          <p:cNvSpPr/>
          <p:nvPr/>
        </p:nvSpPr>
        <p:spPr>
          <a:xfrm>
            <a:off x="2370400" y="4611475"/>
            <a:ext cx="3306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501" name="Google Shape;501;p30"/>
          <p:cNvSpPr txBox="1"/>
          <p:nvPr/>
        </p:nvSpPr>
        <p:spPr>
          <a:xfrm>
            <a:off x="436401" y="4310275"/>
            <a:ext cx="1899000" cy="831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200" b="1">
                <a:solidFill>
                  <a:srgbClr val="FF0000"/>
                </a:solidFill>
                <a:latin typeface="Calibri"/>
                <a:ea typeface="Calibri"/>
                <a:cs typeface="Calibri"/>
                <a:sym typeface="Calibri"/>
              </a:rPr>
              <a:t>Respondents will use these fields to list the requested information for each subcontracted IVOSB.</a:t>
            </a:r>
            <a:endParaRPr sz="1200" b="0" i="0" u="none" strike="noStrike" cap="none">
              <a:solidFill>
                <a:srgbClr val="000000"/>
              </a:solidFill>
              <a:latin typeface="Arial"/>
              <a:ea typeface="Arial"/>
              <a:cs typeface="Arial"/>
              <a:sym typeface="Arial"/>
            </a:endParaRPr>
          </a:p>
        </p:txBody>
      </p:sp>
      <p:sp>
        <p:nvSpPr>
          <p:cNvPr id="502" name="Google Shape;502;p30"/>
          <p:cNvSpPr txBox="1"/>
          <p:nvPr/>
        </p:nvSpPr>
        <p:spPr>
          <a:xfrm>
            <a:off x="7823325" y="2665450"/>
            <a:ext cx="3687900" cy="690900"/>
          </a:xfrm>
          <a:prstGeom prst="rect">
            <a:avLst/>
          </a:prstGeom>
          <a:noFill/>
          <a:ln>
            <a:noFill/>
          </a:ln>
        </p:spPr>
        <p:txBody>
          <a:bodyPr spcFirstLastPara="1" wrap="square" lIns="91425" tIns="45700" rIns="91425" bIns="45700" anchor="t" anchorCtr="0">
            <a:spAutoFit/>
          </a:bodyPr>
          <a:lstStyle/>
          <a:p>
            <a:pPr marL="0" marR="0" lvl="0" indent="0" algn="ctr" rtl="0">
              <a:lnSpc>
                <a:spcPct val="81000"/>
              </a:lnSpc>
              <a:spcBef>
                <a:spcPts val="0"/>
              </a:spcBef>
              <a:spcAft>
                <a:spcPts val="0"/>
              </a:spcAft>
              <a:buClr>
                <a:srgbClr val="000000"/>
              </a:buClr>
              <a:buSzPts val="1800"/>
              <a:buFont typeface="Arial"/>
              <a:buNone/>
            </a:pPr>
            <a:r>
              <a:rPr lang="en-US" sz="1200" b="1">
                <a:solidFill>
                  <a:srgbClr val="FF0000"/>
                </a:solidFill>
                <a:latin typeface="Calibri"/>
                <a:ea typeface="Calibri"/>
                <a:cs typeface="Calibri"/>
                <a:sym typeface="Calibri"/>
              </a:rPr>
              <a:t>Respondents will use these fields to list the aggregate IVOSB  Subcontractor Percentage Commitment. Respondents will list “No Bid” if not bidding on this category.</a:t>
            </a:r>
            <a:endParaRPr sz="1200" b="0" i="0" u="none" strike="noStrike" cap="none">
              <a:solidFill>
                <a:srgbClr val="000000"/>
              </a:solidFill>
              <a:latin typeface="Arial"/>
              <a:ea typeface="Arial"/>
              <a:cs typeface="Arial"/>
              <a:sym typeface="Arial"/>
            </a:endParaRPr>
          </a:p>
        </p:txBody>
      </p:sp>
      <p:sp>
        <p:nvSpPr>
          <p:cNvPr id="503" name="Google Shape;503;p30"/>
          <p:cNvSpPr/>
          <p:nvPr/>
        </p:nvSpPr>
        <p:spPr>
          <a:xfrm>
            <a:off x="1946175" y="2895600"/>
            <a:ext cx="3306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504" name="Google Shape;504;p30"/>
          <p:cNvSpPr txBox="1"/>
          <p:nvPr/>
        </p:nvSpPr>
        <p:spPr>
          <a:xfrm>
            <a:off x="436400" y="2404600"/>
            <a:ext cx="1450200" cy="12006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200" b="1">
                <a:solidFill>
                  <a:srgbClr val="FF0000"/>
                </a:solidFill>
                <a:latin typeface="Calibri"/>
                <a:ea typeface="Calibri"/>
                <a:cs typeface="Calibri"/>
                <a:sym typeface="Calibri"/>
              </a:rPr>
              <a:t>Each Service Category will have a corresponding IVOSB Subcontractor Commitment Table.</a:t>
            </a:r>
            <a:endParaRPr sz="1200" b="0" i="0" u="none" strike="noStrike" cap="none">
              <a:solidFill>
                <a:srgbClr val="000000"/>
              </a:solidFill>
              <a:latin typeface="Arial"/>
              <a:ea typeface="Arial"/>
              <a:cs typeface="Arial"/>
              <a:sym typeface="Aria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509"/>
        <p:cNvGrpSpPr/>
        <p:nvPr/>
      </p:nvGrpSpPr>
      <p:grpSpPr>
        <a:xfrm>
          <a:off x="0" y="0"/>
          <a:ext cx="0" cy="0"/>
          <a:chOff x="0" y="0"/>
          <a:chExt cx="0" cy="0"/>
        </a:xfrm>
      </p:grpSpPr>
      <p:sp>
        <p:nvSpPr>
          <p:cNvPr id="510" name="Google Shape;510;g33420cfc464_1_52"/>
          <p:cNvSpPr txBox="1">
            <a:spLocks noGrp="1"/>
          </p:cNvSpPr>
          <p:nvPr>
            <p:ph type="title"/>
          </p:nvPr>
        </p:nvSpPr>
        <p:spPr>
          <a:xfrm>
            <a:off x="1295388" y="2400310"/>
            <a:ext cx="9601200" cy="829200"/>
          </a:xfrm>
          <a:prstGeom prst="rect">
            <a:avLst/>
          </a:prstGeom>
        </p:spPr>
        <p:txBody>
          <a:bodyPr spcFirstLastPara="1" wrap="square" lIns="91425" tIns="45700" rIns="91425" bIns="45700" anchor="t" anchorCtr="0">
            <a:noAutofit/>
          </a:bodyPr>
          <a:lstStyle/>
          <a:p>
            <a:pPr marL="0" lvl="0" indent="0" algn="ctr" rtl="0">
              <a:spcBef>
                <a:spcPts val="0"/>
              </a:spcBef>
              <a:spcAft>
                <a:spcPts val="0"/>
              </a:spcAft>
              <a:buNone/>
            </a:pPr>
            <a:r>
              <a:rPr lang="en-US" sz="3000"/>
              <a:t>IDOA Subcontractor Commitment Scoring and Compliance</a:t>
            </a:r>
            <a:endParaRPr sz="3000"/>
          </a:p>
          <a:p>
            <a:pPr marL="0" lvl="0" indent="0" algn="l" rtl="0">
              <a:spcBef>
                <a:spcPts val="0"/>
              </a:spcBef>
              <a:spcAft>
                <a:spcPts val="0"/>
              </a:spcAft>
              <a:buNone/>
            </a:pPr>
            <a:endParaRPr sz="3000"/>
          </a:p>
        </p:txBody>
      </p:sp>
      <p:sp>
        <p:nvSpPr>
          <p:cNvPr id="511" name="Google Shape;511;g33420cfc464_1_52"/>
          <p:cNvSpPr txBox="1">
            <a:spLocks noGrp="1"/>
          </p:cNvSpPr>
          <p:nvPr>
            <p:ph type="body" idx="1"/>
          </p:nvPr>
        </p:nvSpPr>
        <p:spPr>
          <a:xfrm>
            <a:off x="1099501" y="3207600"/>
            <a:ext cx="5148900" cy="2900100"/>
          </a:xfrm>
          <a:prstGeom prst="rect">
            <a:avLst/>
          </a:prstGeom>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US" sz="2000" i="1"/>
              <a:t>IDOA Subcontractor Scoring</a:t>
            </a:r>
            <a:endParaRPr sz="2000" i="1"/>
          </a:p>
          <a:p>
            <a:pPr marL="0" lvl="0" indent="0" algn="l" rtl="0">
              <a:lnSpc>
                <a:spcPct val="100000"/>
              </a:lnSpc>
              <a:spcBef>
                <a:spcPts val="0"/>
              </a:spcBef>
              <a:spcAft>
                <a:spcPts val="0"/>
              </a:spcAft>
              <a:buNone/>
            </a:pPr>
            <a:r>
              <a:rPr lang="en-US" sz="2000" i="1"/>
              <a:t>Subcontractor Compliance</a:t>
            </a:r>
            <a:endParaRPr sz="2000" i="1"/>
          </a:p>
          <a:p>
            <a:pPr marL="0" lvl="0" indent="0" algn="l" rtl="0">
              <a:lnSpc>
                <a:spcPct val="100000"/>
              </a:lnSpc>
              <a:spcBef>
                <a:spcPts val="0"/>
              </a:spcBef>
              <a:spcAft>
                <a:spcPts val="0"/>
              </a:spcAft>
              <a:buNone/>
            </a:pPr>
            <a:endParaRPr sz="2000" i="1"/>
          </a:p>
          <a:p>
            <a:pPr marL="0" lvl="0" indent="0" algn="l" rtl="0">
              <a:lnSpc>
                <a:spcPct val="100000"/>
              </a:lnSpc>
              <a:spcBef>
                <a:spcPts val="0"/>
              </a:spcBef>
              <a:spcAft>
                <a:spcPts val="0"/>
              </a:spcAft>
              <a:buNone/>
            </a:pPr>
            <a:endParaRPr sz="2000" i="1"/>
          </a:p>
        </p:txBody>
      </p:sp>
      <p:cxnSp>
        <p:nvCxnSpPr>
          <p:cNvPr id="512" name="Google Shape;512;g33420cfc464_1_52"/>
          <p:cNvCxnSpPr/>
          <p:nvPr/>
        </p:nvCxnSpPr>
        <p:spPr>
          <a:xfrm>
            <a:off x="1099488" y="3075950"/>
            <a:ext cx="9993000" cy="2190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517"/>
        <p:cNvGrpSpPr/>
        <p:nvPr/>
      </p:nvGrpSpPr>
      <p:grpSpPr>
        <a:xfrm>
          <a:off x="0" y="0"/>
          <a:ext cx="0" cy="0"/>
          <a:chOff x="0" y="0"/>
          <a:chExt cx="0" cy="0"/>
        </a:xfrm>
      </p:grpSpPr>
      <p:sp>
        <p:nvSpPr>
          <p:cNvPr id="518" name="Google Shape;518;p32"/>
          <p:cNvSpPr txBox="1">
            <a:spLocks noGrp="1"/>
          </p:cNvSpPr>
          <p:nvPr>
            <p:ph type="title"/>
          </p:nvPr>
        </p:nvSpPr>
        <p:spPr>
          <a:xfrm>
            <a:off x="1371600" y="770437"/>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dirty="0"/>
              <a:t>IDOA Subcontractor Scoring</a:t>
            </a:r>
            <a:endParaRPr sz="4000" dirty="0"/>
          </a:p>
        </p:txBody>
      </p:sp>
      <p:sp>
        <p:nvSpPr>
          <p:cNvPr id="519" name="Google Shape;519;p32"/>
          <p:cNvSpPr txBox="1">
            <a:spLocks noGrp="1"/>
          </p:cNvSpPr>
          <p:nvPr>
            <p:ph type="body" idx="1"/>
          </p:nvPr>
        </p:nvSpPr>
        <p:spPr>
          <a:xfrm>
            <a:off x="1371600" y="2057405"/>
            <a:ext cx="9601200" cy="517500"/>
          </a:xfrm>
          <a:prstGeom prst="rect">
            <a:avLst/>
          </a:prstGeom>
          <a:noFill/>
          <a:ln>
            <a:noFill/>
          </a:ln>
        </p:spPr>
        <p:txBody>
          <a:bodyPr spcFirstLastPara="1" wrap="square" lIns="91425" tIns="45700" rIns="91425" bIns="45700" anchor="t" anchorCtr="0">
            <a:noAutofit/>
          </a:bodyPr>
          <a:lstStyle/>
          <a:p>
            <a:pPr marL="0" lvl="0" indent="0" algn="ctr" rtl="0">
              <a:lnSpc>
                <a:spcPct val="94000"/>
              </a:lnSpc>
              <a:spcBef>
                <a:spcPts val="0"/>
              </a:spcBef>
              <a:spcAft>
                <a:spcPts val="0"/>
              </a:spcAft>
              <a:buClr>
                <a:schemeClr val="dk1"/>
              </a:buClr>
              <a:buSzPts val="2000"/>
              <a:buNone/>
            </a:pPr>
            <a:r>
              <a:rPr lang="en-US" sz="1800" b="1">
                <a:solidFill>
                  <a:schemeClr val="dk1"/>
                </a:solidFill>
              </a:rPr>
              <a:t>RFP MBE/WBE/IVOSB Scoring Example</a:t>
            </a:r>
            <a:endParaRPr sz="1800"/>
          </a:p>
          <a:p>
            <a:pPr marL="384038" lvl="0" indent="-257038" algn="l" rtl="0">
              <a:lnSpc>
                <a:spcPct val="94000"/>
              </a:lnSpc>
              <a:spcBef>
                <a:spcPts val="1200"/>
              </a:spcBef>
              <a:spcAft>
                <a:spcPts val="0"/>
              </a:spcAft>
              <a:buClr>
                <a:schemeClr val="dk2"/>
              </a:buClr>
              <a:buSzPts val="2000"/>
              <a:buNone/>
            </a:pPr>
            <a:endParaRPr sz="1800"/>
          </a:p>
        </p:txBody>
      </p:sp>
      <p:graphicFrame>
        <p:nvGraphicFramePr>
          <p:cNvPr id="520" name="Google Shape;520;p32"/>
          <p:cNvGraphicFramePr/>
          <p:nvPr/>
        </p:nvGraphicFramePr>
        <p:xfrm>
          <a:off x="1346868" y="2574759"/>
          <a:ext cx="9650600" cy="2633800"/>
        </p:xfrm>
        <a:graphic>
          <a:graphicData uri="http://schemas.openxmlformats.org/drawingml/2006/table">
            <a:tbl>
              <a:tblPr firstRow="1" bandRow="1">
                <a:noFill/>
                <a:tableStyleId>{1B2CB1AD-9926-4813-BA27-94E5E14153E4}</a:tableStyleId>
              </a:tblPr>
              <a:tblGrid>
                <a:gridCol w="1206325">
                  <a:extLst>
                    <a:ext uri="{9D8B030D-6E8A-4147-A177-3AD203B41FA5}">
                      <a16:colId xmlns:a16="http://schemas.microsoft.com/office/drawing/2014/main" val="20000"/>
                    </a:ext>
                  </a:extLst>
                </a:gridCol>
                <a:gridCol w="1206325">
                  <a:extLst>
                    <a:ext uri="{9D8B030D-6E8A-4147-A177-3AD203B41FA5}">
                      <a16:colId xmlns:a16="http://schemas.microsoft.com/office/drawing/2014/main" val="20001"/>
                    </a:ext>
                  </a:extLst>
                </a:gridCol>
                <a:gridCol w="1206325">
                  <a:extLst>
                    <a:ext uri="{9D8B030D-6E8A-4147-A177-3AD203B41FA5}">
                      <a16:colId xmlns:a16="http://schemas.microsoft.com/office/drawing/2014/main" val="20002"/>
                    </a:ext>
                  </a:extLst>
                </a:gridCol>
                <a:gridCol w="1206325">
                  <a:extLst>
                    <a:ext uri="{9D8B030D-6E8A-4147-A177-3AD203B41FA5}">
                      <a16:colId xmlns:a16="http://schemas.microsoft.com/office/drawing/2014/main" val="20003"/>
                    </a:ext>
                  </a:extLst>
                </a:gridCol>
                <a:gridCol w="1206325">
                  <a:extLst>
                    <a:ext uri="{9D8B030D-6E8A-4147-A177-3AD203B41FA5}">
                      <a16:colId xmlns:a16="http://schemas.microsoft.com/office/drawing/2014/main" val="20004"/>
                    </a:ext>
                  </a:extLst>
                </a:gridCol>
                <a:gridCol w="1206325">
                  <a:extLst>
                    <a:ext uri="{9D8B030D-6E8A-4147-A177-3AD203B41FA5}">
                      <a16:colId xmlns:a16="http://schemas.microsoft.com/office/drawing/2014/main" val="20005"/>
                    </a:ext>
                  </a:extLst>
                </a:gridCol>
                <a:gridCol w="1206325">
                  <a:extLst>
                    <a:ext uri="{9D8B030D-6E8A-4147-A177-3AD203B41FA5}">
                      <a16:colId xmlns:a16="http://schemas.microsoft.com/office/drawing/2014/main" val="20006"/>
                    </a:ext>
                  </a:extLst>
                </a:gridCol>
                <a:gridCol w="1206325">
                  <a:extLst>
                    <a:ext uri="{9D8B030D-6E8A-4147-A177-3AD203B41FA5}">
                      <a16:colId xmlns:a16="http://schemas.microsoft.com/office/drawing/2014/main" val="20007"/>
                    </a:ext>
                  </a:extLst>
                </a:gridCol>
              </a:tblGrid>
              <a:tr h="426625">
                <a:tc>
                  <a:txBody>
                    <a:bodyPr/>
                    <a:lstStyle/>
                    <a:p>
                      <a:pPr marL="0" marR="0" lvl="0" indent="0" algn="ctr" rtl="0">
                        <a:lnSpc>
                          <a:spcPct val="100000"/>
                        </a:lnSpc>
                        <a:spcBef>
                          <a:spcPts val="0"/>
                        </a:spcBef>
                        <a:spcAft>
                          <a:spcPts val="0"/>
                        </a:spcAft>
                        <a:buClr>
                          <a:srgbClr val="000000"/>
                        </a:buClr>
                        <a:buSzPts val="1600"/>
                        <a:buFont typeface="Arial"/>
                        <a:buNone/>
                      </a:pPr>
                      <a:r>
                        <a:rPr lang="en-US" sz="1800" u="none" strike="noStrike" cap="none">
                          <a:solidFill>
                            <a:schemeClr val="lt1"/>
                          </a:solidFill>
                          <a:latin typeface="Calibri"/>
                          <a:ea typeface="Calibri"/>
                          <a:cs typeface="Calibri"/>
                          <a:sym typeface="Calibri"/>
                        </a:rPr>
                        <a:t>Bidder</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en-US" sz="1800" u="none" strike="noStrike" cap="none">
                          <a:solidFill>
                            <a:schemeClr val="lt1"/>
                          </a:solidFill>
                          <a:latin typeface="Calibri"/>
                          <a:ea typeface="Calibri"/>
                          <a:cs typeface="Calibri"/>
                          <a:sym typeface="Calibri"/>
                        </a:rPr>
                        <a:t>MBE %</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en-US" sz="1800" u="none" strike="noStrike" cap="none">
                          <a:solidFill>
                            <a:schemeClr val="lt1"/>
                          </a:solidFill>
                          <a:latin typeface="Calibri"/>
                          <a:ea typeface="Calibri"/>
                          <a:cs typeface="Calibri"/>
                          <a:sym typeface="Calibri"/>
                        </a:rPr>
                        <a:t>Pts.</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en-US" sz="1800" u="none" strike="noStrike" cap="none">
                          <a:solidFill>
                            <a:schemeClr val="lt1"/>
                          </a:solidFill>
                          <a:latin typeface="Calibri"/>
                          <a:ea typeface="Calibri"/>
                          <a:cs typeface="Calibri"/>
                          <a:sym typeface="Calibri"/>
                        </a:rPr>
                        <a:t>WBE %</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en-US" sz="1800" u="none" strike="noStrike" cap="none">
                          <a:solidFill>
                            <a:schemeClr val="lt1"/>
                          </a:solidFill>
                          <a:latin typeface="Calibri"/>
                          <a:ea typeface="Calibri"/>
                          <a:cs typeface="Calibri"/>
                          <a:sym typeface="Calibri"/>
                        </a:rPr>
                        <a:t>Pts.</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en-US" sz="1800" u="none" strike="noStrike" cap="none">
                          <a:solidFill>
                            <a:schemeClr val="lt1"/>
                          </a:solidFill>
                          <a:latin typeface="Calibri"/>
                          <a:ea typeface="Calibri"/>
                          <a:cs typeface="Calibri"/>
                          <a:sym typeface="Calibri"/>
                        </a:rPr>
                        <a:t>IVOSB %</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en-US" sz="1800" u="none" strike="noStrike" cap="none">
                          <a:solidFill>
                            <a:schemeClr val="lt1"/>
                          </a:solidFill>
                          <a:latin typeface="Calibri"/>
                          <a:ea typeface="Calibri"/>
                          <a:cs typeface="Calibri"/>
                          <a:sym typeface="Calibri"/>
                        </a:rPr>
                        <a:t>Pts.</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en-US" sz="1800" u="none" strike="noStrike" cap="none">
                          <a:solidFill>
                            <a:schemeClr val="lt1"/>
                          </a:solidFill>
                          <a:latin typeface="Calibri"/>
                          <a:ea typeface="Calibri"/>
                          <a:cs typeface="Calibri"/>
                          <a:sym typeface="Calibri"/>
                        </a:rPr>
                        <a:t>Total Pts.</a:t>
                      </a:r>
                      <a:endParaRPr sz="1800" u="none" strike="noStrike" cap="none"/>
                    </a:p>
                  </a:txBody>
                  <a:tcPr marL="91450" marR="91450" marT="45725" marB="45725" anchor="ctr"/>
                </a:tc>
                <a:extLst>
                  <a:ext uri="{0D108BD9-81ED-4DB2-BD59-A6C34878D82A}">
                    <a16:rowId xmlns:a16="http://schemas.microsoft.com/office/drawing/2014/main" val="10000"/>
                  </a:ext>
                </a:extLst>
              </a:tr>
              <a:tr h="426625">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Bidder 1</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12.0%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5.0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10.0%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6.0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3.5%</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6.0</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17.00</a:t>
                      </a:r>
                      <a:endParaRPr sz="1800" b="0" i="0" u="none" strike="noStrike" cap="none">
                        <a:solidFill>
                          <a:schemeClr val="dk1"/>
                        </a:solidFill>
                        <a:latin typeface="Calibri"/>
                        <a:ea typeface="Calibri"/>
                        <a:cs typeface="Calibri"/>
                        <a:sym typeface="Calibri"/>
                      </a:endParaRPr>
                    </a:p>
                  </a:txBody>
                  <a:tcPr marL="9525" marR="9525" marT="9525" marB="0" anchor="ctr"/>
                </a:tc>
                <a:extLst>
                  <a:ext uri="{0D108BD9-81ED-4DB2-BD59-A6C34878D82A}">
                    <a16:rowId xmlns:a16="http://schemas.microsoft.com/office/drawing/2014/main" val="10001"/>
                  </a:ext>
                </a:extLst>
              </a:tr>
              <a:tr h="426625">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Bidder 2</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6.0%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3.75</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4.0%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2.5</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1.8%</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3.0</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9.25</a:t>
                      </a:r>
                      <a:endParaRPr sz="1800" b="0" i="0" u="none" strike="noStrike" cap="none">
                        <a:solidFill>
                          <a:schemeClr val="dk1"/>
                        </a:solidFill>
                        <a:latin typeface="Calibri"/>
                        <a:ea typeface="Calibri"/>
                        <a:cs typeface="Calibri"/>
                        <a:sym typeface="Calibri"/>
                      </a:endParaRPr>
                    </a:p>
                  </a:txBody>
                  <a:tcPr marL="9525" marR="9525" marT="9525" marB="0" anchor="ctr"/>
                </a:tc>
                <a:extLst>
                  <a:ext uri="{0D108BD9-81ED-4DB2-BD59-A6C34878D82A}">
                    <a16:rowId xmlns:a16="http://schemas.microsoft.com/office/drawing/2014/main" val="10002"/>
                  </a:ext>
                </a:extLst>
              </a:tr>
              <a:tr h="500675">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Bidder 3</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8.0%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5.0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8.0%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5.0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3.0%</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5.0</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15.00</a:t>
                      </a:r>
                      <a:endParaRPr sz="1800" b="0" i="0" u="none" strike="noStrike" cap="none">
                        <a:solidFill>
                          <a:schemeClr val="dk1"/>
                        </a:solidFill>
                        <a:latin typeface="Calibri"/>
                        <a:ea typeface="Calibri"/>
                        <a:cs typeface="Calibri"/>
                        <a:sym typeface="Calibri"/>
                      </a:endParaRPr>
                    </a:p>
                  </a:txBody>
                  <a:tcPr marL="9525" marR="9525" marT="9525" marB="0" anchor="ctr"/>
                </a:tc>
                <a:extLst>
                  <a:ext uri="{0D108BD9-81ED-4DB2-BD59-A6C34878D82A}">
                    <a16:rowId xmlns:a16="http://schemas.microsoft.com/office/drawing/2014/main" val="10003"/>
                  </a:ext>
                </a:extLst>
              </a:tr>
              <a:tr h="426625">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Bidder 4</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16.0%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6.0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0.2%</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0.0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0.6%</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1.0</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7.00</a:t>
                      </a:r>
                      <a:endParaRPr sz="1800" b="0" i="0" u="none" strike="noStrike" cap="none">
                        <a:solidFill>
                          <a:schemeClr val="dk1"/>
                        </a:solidFill>
                        <a:latin typeface="Calibri"/>
                        <a:ea typeface="Calibri"/>
                        <a:cs typeface="Calibri"/>
                        <a:sym typeface="Calibri"/>
                      </a:endParaRPr>
                    </a:p>
                  </a:txBody>
                  <a:tcPr marL="9525" marR="9525" marT="9525" marB="0" anchor="ctr"/>
                </a:tc>
                <a:extLst>
                  <a:ext uri="{0D108BD9-81ED-4DB2-BD59-A6C34878D82A}">
                    <a16:rowId xmlns:a16="http://schemas.microsoft.com/office/drawing/2014/main" val="10004"/>
                  </a:ext>
                </a:extLst>
              </a:tr>
              <a:tr h="426625">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Bidder 5</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0.0%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-1.0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0.0%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-1.0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0.0%</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-1.0</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-3.00</a:t>
                      </a:r>
                      <a:endParaRPr sz="1800" b="0" i="0" u="none" strike="noStrike" cap="none">
                        <a:solidFill>
                          <a:schemeClr val="dk1"/>
                        </a:solidFill>
                        <a:latin typeface="Calibri"/>
                        <a:ea typeface="Calibri"/>
                        <a:cs typeface="Calibri"/>
                        <a:sym typeface="Calibri"/>
                      </a:endParaRPr>
                    </a:p>
                  </a:txBody>
                  <a:tcPr marL="9525" marR="9525" marT="9525" marB="0" anchor="ctr"/>
                </a:tc>
                <a:extLst>
                  <a:ext uri="{0D108BD9-81ED-4DB2-BD59-A6C34878D82A}">
                    <a16:rowId xmlns:a16="http://schemas.microsoft.com/office/drawing/2014/main" val="10005"/>
                  </a:ext>
                </a:extLst>
              </a:tr>
            </a:tbl>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sp>
        <p:nvSpPr>
          <p:cNvPr id="526" name="Google Shape;526;p33"/>
          <p:cNvSpPr txBox="1">
            <a:spLocks noGrp="1"/>
          </p:cNvSpPr>
          <p:nvPr>
            <p:ph type="body" idx="2"/>
          </p:nvPr>
        </p:nvSpPr>
        <p:spPr>
          <a:xfrm>
            <a:off x="1361712" y="1828800"/>
            <a:ext cx="4443900" cy="4377000"/>
          </a:xfrm>
          <a:prstGeom prst="rect">
            <a:avLst/>
          </a:prstGeom>
          <a:noFill/>
          <a:ln>
            <a:noFill/>
          </a:ln>
        </p:spPr>
        <p:txBody>
          <a:bodyPr spcFirstLastPara="1" wrap="square" lIns="91425" tIns="45700" rIns="91425" bIns="45700" anchor="t" anchorCtr="0">
            <a:noAutofit/>
          </a:bodyPr>
          <a:lstStyle/>
          <a:p>
            <a:pPr marL="0" lvl="0" indent="0" algn="l" rtl="0">
              <a:lnSpc>
                <a:spcPct val="94000"/>
              </a:lnSpc>
              <a:spcBef>
                <a:spcPts val="0"/>
              </a:spcBef>
              <a:spcAft>
                <a:spcPts val="0"/>
              </a:spcAft>
              <a:buClr>
                <a:srgbClr val="101D49"/>
              </a:buClr>
              <a:buSzPts val="2200"/>
              <a:buNone/>
            </a:pPr>
            <a:r>
              <a:rPr lang="en-US" sz="1800" b="1">
                <a:solidFill>
                  <a:srgbClr val="101D49"/>
                </a:solidFill>
              </a:rPr>
              <a:t>Pay Audit System</a:t>
            </a:r>
            <a:endParaRPr sz="1800"/>
          </a:p>
          <a:p>
            <a:pPr marL="384038" lvl="0" indent="-369115" algn="l" rtl="0">
              <a:lnSpc>
                <a:spcPct val="94000"/>
              </a:lnSpc>
              <a:spcBef>
                <a:spcPts val="1200"/>
              </a:spcBef>
              <a:spcAft>
                <a:spcPts val="0"/>
              </a:spcAft>
              <a:buClr>
                <a:srgbClr val="101D49"/>
              </a:buClr>
              <a:buSzPts val="1800"/>
              <a:buChar char="●"/>
            </a:pPr>
            <a:r>
              <a:rPr lang="en-US" sz="1800">
                <a:solidFill>
                  <a:srgbClr val="101D49"/>
                </a:solidFill>
              </a:rPr>
              <a:t>Tool utilized to monitor the state’s diversity spend for subcontractors.</a:t>
            </a:r>
            <a:endParaRPr sz="1800"/>
          </a:p>
          <a:p>
            <a:pPr marL="384038" lvl="0" indent="-369115" algn="l" rtl="0">
              <a:lnSpc>
                <a:spcPct val="94000"/>
              </a:lnSpc>
              <a:spcBef>
                <a:spcPts val="1200"/>
              </a:spcBef>
              <a:spcAft>
                <a:spcPts val="0"/>
              </a:spcAft>
              <a:buClr>
                <a:srgbClr val="101D49"/>
              </a:buClr>
              <a:buSzPts val="1800"/>
              <a:buChar char="●"/>
            </a:pPr>
            <a:r>
              <a:rPr lang="en-US" sz="1800">
                <a:solidFill>
                  <a:srgbClr val="101D49"/>
                </a:solidFill>
              </a:rPr>
              <a:t>Selected primes and subcontractors are required to report payments submitted or received through this web-based tool.</a:t>
            </a:r>
            <a:endParaRPr sz="1800"/>
          </a:p>
          <a:p>
            <a:pPr marL="384038" lvl="0" indent="-369115" algn="l" rtl="0">
              <a:lnSpc>
                <a:spcPct val="94000"/>
              </a:lnSpc>
              <a:spcBef>
                <a:spcPts val="1200"/>
              </a:spcBef>
              <a:spcAft>
                <a:spcPts val="0"/>
              </a:spcAft>
              <a:buClr>
                <a:srgbClr val="101D49"/>
              </a:buClr>
              <a:buSzPts val="1800"/>
              <a:buChar char="●"/>
            </a:pPr>
            <a:r>
              <a:rPr lang="en-US" sz="1800">
                <a:solidFill>
                  <a:srgbClr val="101D49"/>
                </a:solidFill>
              </a:rPr>
              <a:t>Based on contract terms payments should be reported monthly or quarterly.</a:t>
            </a:r>
            <a:endParaRPr sz="1800"/>
          </a:p>
          <a:p>
            <a:pPr marL="384038" lvl="0" indent="-369115" algn="l" rtl="0">
              <a:lnSpc>
                <a:spcPct val="94000"/>
              </a:lnSpc>
              <a:spcBef>
                <a:spcPts val="1200"/>
              </a:spcBef>
              <a:spcAft>
                <a:spcPts val="0"/>
              </a:spcAft>
              <a:buClr>
                <a:srgbClr val="101D49"/>
              </a:buClr>
              <a:buSzPts val="1800"/>
              <a:buChar char="●"/>
            </a:pPr>
            <a:r>
              <a:rPr lang="en-US" sz="1800" b="1">
                <a:solidFill>
                  <a:srgbClr val="101D49"/>
                </a:solidFill>
              </a:rPr>
              <a:t>Questions? </a:t>
            </a:r>
            <a:r>
              <a:rPr lang="en-US" sz="1800">
                <a:solidFill>
                  <a:srgbClr val="101D49"/>
                </a:solidFill>
              </a:rPr>
              <a:t>Contact Division of Supplier Diversity.</a:t>
            </a:r>
            <a:endParaRPr sz="1800"/>
          </a:p>
          <a:p>
            <a:pPr marL="914377" lvl="1" indent="-369115" algn="l" rtl="0">
              <a:lnSpc>
                <a:spcPct val="94000"/>
              </a:lnSpc>
              <a:spcBef>
                <a:spcPts val="700"/>
              </a:spcBef>
              <a:spcAft>
                <a:spcPts val="0"/>
              </a:spcAft>
              <a:buClr>
                <a:srgbClr val="4C7C99"/>
              </a:buClr>
              <a:buSzPts val="1800"/>
              <a:buChar char="○"/>
            </a:pPr>
            <a:r>
              <a:rPr lang="en-US" sz="1800" i="0" u="sng">
                <a:solidFill>
                  <a:srgbClr val="4C7C99"/>
                </a:solidFill>
                <a:hlinkClick r:id="rId3">
                  <a:extLst>
                    <a:ext uri="{A12FA001-AC4F-418D-AE19-62706E023703}">
                      <ahyp:hlinkClr xmlns:ahyp="http://schemas.microsoft.com/office/drawing/2018/hyperlinkcolor" val="tx"/>
                    </a:ext>
                  </a:extLst>
                </a:hlinkClick>
              </a:rPr>
              <a:t>mwbecompliance@idoa.in.gov</a:t>
            </a:r>
            <a:r>
              <a:rPr lang="en-US" sz="1800" i="0">
                <a:solidFill>
                  <a:srgbClr val="4C7C99"/>
                </a:solidFill>
              </a:rPr>
              <a:t> </a:t>
            </a:r>
            <a:endParaRPr sz="1800"/>
          </a:p>
          <a:p>
            <a:pPr marL="914377" lvl="1" indent="-369115" algn="l" rtl="0">
              <a:lnSpc>
                <a:spcPct val="94000"/>
              </a:lnSpc>
              <a:spcBef>
                <a:spcPts val="700"/>
              </a:spcBef>
              <a:spcAft>
                <a:spcPts val="0"/>
              </a:spcAft>
              <a:buClr>
                <a:srgbClr val="4C7C99"/>
              </a:buClr>
              <a:buSzPts val="1800"/>
              <a:buChar char="○"/>
            </a:pPr>
            <a:r>
              <a:rPr lang="en-US" sz="1800" i="0" u="sng">
                <a:solidFill>
                  <a:srgbClr val="4C7C99"/>
                </a:solidFill>
                <a:hlinkClick r:id="rId4">
                  <a:extLst>
                    <a:ext uri="{A12FA001-AC4F-418D-AE19-62706E023703}">
                      <ahyp:hlinkClr xmlns:ahyp="http://schemas.microsoft.com/office/drawing/2018/hyperlinkcolor" val="tx"/>
                    </a:ext>
                  </a:extLst>
                </a:hlinkClick>
              </a:rPr>
              <a:t>www.in.gov/idoa/mwbe/payaudit.htm</a:t>
            </a:r>
            <a:r>
              <a:rPr lang="en-US" sz="1800" i="0">
                <a:solidFill>
                  <a:srgbClr val="4C7C99"/>
                </a:solidFill>
              </a:rPr>
              <a:t> </a:t>
            </a:r>
            <a:endParaRPr sz="1800"/>
          </a:p>
          <a:p>
            <a:pPr marL="384038" lvl="0" indent="-266563" algn="l" rtl="0">
              <a:lnSpc>
                <a:spcPct val="94000"/>
              </a:lnSpc>
              <a:spcBef>
                <a:spcPts val="1200"/>
              </a:spcBef>
              <a:spcAft>
                <a:spcPts val="0"/>
              </a:spcAft>
              <a:buClr>
                <a:schemeClr val="dk2"/>
              </a:buClr>
              <a:buSzPts val="2000"/>
              <a:buNone/>
            </a:pPr>
            <a:endParaRPr>
              <a:solidFill>
                <a:schemeClr val="dk1"/>
              </a:solidFill>
            </a:endParaRPr>
          </a:p>
        </p:txBody>
      </p:sp>
      <p:sp>
        <p:nvSpPr>
          <p:cNvPr id="527" name="Google Shape;527;p33"/>
          <p:cNvSpPr txBox="1">
            <a:spLocks noGrp="1"/>
          </p:cNvSpPr>
          <p:nvPr>
            <p:ph type="title"/>
          </p:nvPr>
        </p:nvSpPr>
        <p:spPr>
          <a:xfrm>
            <a:off x="1371600" y="767266"/>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3000"/>
              <a:t>Subcontractor Compliance</a:t>
            </a:r>
            <a:endParaRPr sz="3000"/>
          </a:p>
        </p:txBody>
      </p:sp>
      <p:grpSp>
        <p:nvGrpSpPr>
          <p:cNvPr id="528" name="Google Shape;528;p33"/>
          <p:cNvGrpSpPr/>
          <p:nvPr/>
        </p:nvGrpSpPr>
        <p:grpSpPr>
          <a:xfrm>
            <a:off x="6566029" y="2105529"/>
            <a:ext cx="4178424" cy="3626809"/>
            <a:chOff x="968121" y="965163"/>
            <a:chExt cx="6569665" cy="4687710"/>
          </a:xfrm>
        </p:grpSpPr>
        <p:pic>
          <p:nvPicPr>
            <p:cNvPr id="529" name="Google Shape;529;p33" descr="C:\Users\Fable\AppData\Local\Microsoft\Windows\Temporary Internet Files\Content.IE5\X5T015VL\MC900431505[1].png"/>
            <p:cNvPicPr preferRelativeResize="0"/>
            <p:nvPr/>
          </p:nvPicPr>
          <p:blipFill rotWithShape="1">
            <a:blip r:embed="rId5">
              <a:alphaModFix/>
            </a:blip>
            <a:srcRect/>
            <a:stretch/>
          </p:blipFill>
          <p:spPr>
            <a:xfrm>
              <a:off x="6466895" y="2068628"/>
              <a:ext cx="1031240" cy="1031239"/>
            </a:xfrm>
            <a:prstGeom prst="rect">
              <a:avLst/>
            </a:prstGeom>
            <a:noFill/>
            <a:ln>
              <a:noFill/>
            </a:ln>
          </p:spPr>
        </p:pic>
        <p:sp>
          <p:nvSpPr>
            <p:cNvPr id="530" name="Google Shape;530;p33"/>
            <p:cNvSpPr txBox="1"/>
            <p:nvPr/>
          </p:nvSpPr>
          <p:spPr>
            <a:xfrm>
              <a:off x="6337636" y="3230032"/>
              <a:ext cx="1200150" cy="95832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Arial"/>
                  <a:ea typeface="Arial"/>
                  <a:cs typeface="Arial"/>
                  <a:sym typeface="Arial"/>
                </a:rPr>
                <a:t>Pay Audit System</a:t>
              </a:r>
              <a:endParaRPr sz="1400" b="0" i="0" u="none" strike="noStrike" cap="none">
                <a:solidFill>
                  <a:srgbClr val="000000"/>
                </a:solidFill>
                <a:latin typeface="Arial"/>
                <a:ea typeface="Arial"/>
                <a:cs typeface="Arial"/>
                <a:sym typeface="Arial"/>
              </a:endParaRPr>
            </a:p>
          </p:txBody>
        </p:sp>
        <p:pic>
          <p:nvPicPr>
            <p:cNvPr id="531" name="Google Shape;531;p33" descr="C:\Users\Fable\AppData\Local\Microsoft\Windows\Temporary Internet Files\Content.IE5\8ORMKK27\MC900433941[1].png"/>
            <p:cNvPicPr preferRelativeResize="0"/>
            <p:nvPr/>
          </p:nvPicPr>
          <p:blipFill rotWithShape="1">
            <a:blip r:embed="rId6">
              <a:alphaModFix/>
            </a:blip>
            <a:srcRect/>
            <a:stretch/>
          </p:blipFill>
          <p:spPr>
            <a:xfrm>
              <a:off x="1583634" y="965163"/>
              <a:ext cx="1432667" cy="1432667"/>
            </a:xfrm>
            <a:prstGeom prst="rect">
              <a:avLst/>
            </a:prstGeom>
            <a:noFill/>
            <a:ln>
              <a:noFill/>
            </a:ln>
          </p:spPr>
        </p:pic>
        <p:sp>
          <p:nvSpPr>
            <p:cNvPr id="532" name="Google Shape;532;p33"/>
            <p:cNvSpPr txBox="1"/>
            <p:nvPr/>
          </p:nvSpPr>
          <p:spPr>
            <a:xfrm>
              <a:off x="1822743" y="2332230"/>
              <a:ext cx="1198562" cy="41070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Arial"/>
                  <a:ea typeface="Arial"/>
                  <a:cs typeface="Arial"/>
                  <a:sym typeface="Arial"/>
                </a:rPr>
                <a:t>Prime</a:t>
              </a:r>
              <a:endParaRPr sz="1400" b="0" i="0" u="none" strike="noStrike" cap="none">
                <a:solidFill>
                  <a:srgbClr val="000000"/>
                </a:solidFill>
                <a:latin typeface="Arial"/>
                <a:ea typeface="Arial"/>
                <a:cs typeface="Arial"/>
                <a:sym typeface="Arial"/>
              </a:endParaRPr>
            </a:p>
          </p:txBody>
        </p:sp>
        <p:sp>
          <p:nvSpPr>
            <p:cNvPr id="533" name="Google Shape;533;p33"/>
            <p:cNvSpPr txBox="1"/>
            <p:nvPr/>
          </p:nvSpPr>
          <p:spPr>
            <a:xfrm>
              <a:off x="1323281" y="5242164"/>
              <a:ext cx="2204158" cy="41070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Arial"/>
                  <a:ea typeface="Arial"/>
                  <a:cs typeface="Arial"/>
                  <a:sym typeface="Arial"/>
                </a:rPr>
                <a:t>Subcontractor</a:t>
              </a:r>
              <a:endParaRPr sz="1400" b="0" i="0" u="none" strike="noStrike" cap="none">
                <a:solidFill>
                  <a:srgbClr val="000000"/>
                </a:solidFill>
                <a:latin typeface="Arial"/>
                <a:ea typeface="Arial"/>
                <a:cs typeface="Arial"/>
                <a:sym typeface="Arial"/>
              </a:endParaRPr>
            </a:p>
          </p:txBody>
        </p:sp>
        <p:pic>
          <p:nvPicPr>
            <p:cNvPr id="534" name="Google Shape;534;p33" descr="C:\Users\Fable\AppData\Local\Microsoft\Windows\Temporary Internet Files\Content.IE5\X5T015VL\MC900433942[1].png"/>
            <p:cNvPicPr preferRelativeResize="0"/>
            <p:nvPr/>
          </p:nvPicPr>
          <p:blipFill rotWithShape="1">
            <a:blip r:embed="rId7">
              <a:alphaModFix/>
            </a:blip>
            <a:srcRect/>
            <a:stretch/>
          </p:blipFill>
          <p:spPr>
            <a:xfrm>
              <a:off x="1621631" y="3624756"/>
              <a:ext cx="1426369" cy="1426369"/>
            </a:xfrm>
            <a:prstGeom prst="rect">
              <a:avLst/>
            </a:prstGeom>
            <a:noFill/>
            <a:ln>
              <a:noFill/>
            </a:ln>
          </p:spPr>
        </p:pic>
        <p:sp>
          <p:nvSpPr>
            <p:cNvPr id="535" name="Google Shape;535;p33"/>
            <p:cNvSpPr txBox="1"/>
            <p:nvPr/>
          </p:nvSpPr>
          <p:spPr>
            <a:xfrm rot="320525">
              <a:off x="3290798" y="2333304"/>
              <a:ext cx="3099636" cy="61606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1" u="none" strike="noStrike" cap="none">
                  <a:solidFill>
                    <a:srgbClr val="000000"/>
                  </a:solidFill>
                  <a:latin typeface="Arial"/>
                  <a:ea typeface="Arial"/>
                  <a:cs typeface="Arial"/>
                  <a:sym typeface="Arial"/>
                </a:rPr>
                <a:t>Submit subcontractor </a:t>
              </a:r>
              <a:r>
                <a:rPr lang="en-US" sz="1050" b="1" i="1" u="none" strike="noStrike" cap="none">
                  <a:solidFill>
                    <a:srgbClr val="FF0000"/>
                  </a:solidFill>
                  <a:latin typeface="Arial"/>
                  <a:ea typeface="Arial"/>
                  <a:cs typeface="Arial"/>
                  <a:sym typeface="Arial"/>
                </a:rPr>
                <a:t>actual paid</a:t>
              </a:r>
              <a:r>
                <a:rPr lang="en-US" sz="1050" b="0" i="1" u="none" strike="noStrike" cap="none">
                  <a:solidFill>
                    <a:srgbClr val="000000"/>
                  </a:solidFill>
                  <a:latin typeface="Arial"/>
                  <a:ea typeface="Arial"/>
                  <a:cs typeface="Arial"/>
                  <a:sym typeface="Arial"/>
                </a:rPr>
                <a:t> invoice amounts</a:t>
              </a:r>
              <a:endParaRPr sz="1050" b="0" i="1" u="none" strike="noStrike" cap="none" baseline="30000">
                <a:solidFill>
                  <a:srgbClr val="000000"/>
                </a:solidFill>
                <a:latin typeface="Arial"/>
                <a:ea typeface="Arial"/>
                <a:cs typeface="Arial"/>
                <a:sym typeface="Arial"/>
              </a:endParaRPr>
            </a:p>
          </p:txBody>
        </p:sp>
        <p:sp>
          <p:nvSpPr>
            <p:cNvPr id="536" name="Google Shape;536;p33"/>
            <p:cNvSpPr txBox="1"/>
            <p:nvPr/>
          </p:nvSpPr>
          <p:spPr>
            <a:xfrm rot="-594912">
              <a:off x="3589051" y="3708757"/>
              <a:ext cx="3132137" cy="61606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1" u="none" strike="noStrike" cap="none">
                  <a:solidFill>
                    <a:srgbClr val="000000"/>
                  </a:solidFill>
                  <a:latin typeface="Arial"/>
                  <a:ea typeface="Arial"/>
                  <a:cs typeface="Arial"/>
                  <a:sym typeface="Arial"/>
                </a:rPr>
                <a:t>Submit actual payments </a:t>
              </a:r>
              <a:r>
                <a:rPr lang="en-US" sz="1050" b="1" i="1" u="none" strike="noStrike" cap="none">
                  <a:solidFill>
                    <a:srgbClr val="FF0000"/>
                  </a:solidFill>
                  <a:latin typeface="Arial"/>
                  <a:ea typeface="Arial"/>
                  <a:cs typeface="Arial"/>
                  <a:sym typeface="Arial"/>
                </a:rPr>
                <a:t>received</a:t>
              </a:r>
              <a:endParaRPr sz="1050" b="1" i="1" u="none" strike="noStrike" cap="none" baseline="30000">
                <a:solidFill>
                  <a:srgbClr val="FF0000"/>
                </a:solidFill>
                <a:latin typeface="Arial"/>
                <a:ea typeface="Arial"/>
                <a:cs typeface="Arial"/>
                <a:sym typeface="Arial"/>
              </a:endParaRPr>
            </a:p>
          </p:txBody>
        </p:sp>
        <p:sp>
          <p:nvSpPr>
            <p:cNvPr id="537" name="Google Shape;537;p33"/>
            <p:cNvSpPr txBox="1"/>
            <p:nvPr/>
          </p:nvSpPr>
          <p:spPr>
            <a:xfrm>
              <a:off x="968121" y="2904490"/>
              <a:ext cx="1231027" cy="35937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75"/>
                <a:buFont typeface="Arial"/>
                <a:buNone/>
              </a:pPr>
              <a:r>
                <a:rPr lang="en-US" sz="975" b="1" i="0" u="none" strike="noStrike" cap="none">
                  <a:solidFill>
                    <a:srgbClr val="000000"/>
                  </a:solidFill>
                  <a:latin typeface="Arial"/>
                  <a:ea typeface="Arial"/>
                  <a:cs typeface="Arial"/>
                  <a:sym typeface="Arial"/>
                </a:rPr>
                <a:t>Payment</a:t>
              </a:r>
              <a:endParaRPr sz="1400" b="0" i="0" u="none" strike="noStrike" cap="none">
                <a:solidFill>
                  <a:srgbClr val="000000"/>
                </a:solidFill>
                <a:latin typeface="Arial"/>
                <a:ea typeface="Arial"/>
                <a:cs typeface="Arial"/>
                <a:sym typeface="Arial"/>
              </a:endParaRPr>
            </a:p>
          </p:txBody>
        </p:sp>
      </p:grpSp>
      <p:cxnSp>
        <p:nvCxnSpPr>
          <p:cNvPr id="538" name="Google Shape;538;p33"/>
          <p:cNvCxnSpPr/>
          <p:nvPr/>
        </p:nvCxnSpPr>
        <p:spPr>
          <a:xfrm rot="10800000" flipH="1">
            <a:off x="8206828" y="4060254"/>
            <a:ext cx="1574846" cy="295178"/>
          </a:xfrm>
          <a:prstGeom prst="straightConnector1">
            <a:avLst/>
          </a:prstGeom>
          <a:noFill/>
          <a:ln w="41275" cap="flat" cmpd="sng">
            <a:solidFill>
              <a:srgbClr val="002060"/>
            </a:solidFill>
            <a:prstDash val="solid"/>
            <a:round/>
            <a:headEnd type="none" w="sm" len="sm"/>
            <a:tailEnd type="triangle" w="med" len="med"/>
          </a:ln>
        </p:spPr>
      </p:cxnSp>
      <p:cxnSp>
        <p:nvCxnSpPr>
          <p:cNvPr id="539" name="Google Shape;539;p33"/>
          <p:cNvCxnSpPr/>
          <p:nvPr/>
        </p:nvCxnSpPr>
        <p:spPr>
          <a:xfrm>
            <a:off x="8193801" y="2959263"/>
            <a:ext cx="1587873" cy="203945"/>
          </a:xfrm>
          <a:prstGeom prst="straightConnector1">
            <a:avLst/>
          </a:prstGeom>
          <a:noFill/>
          <a:ln w="41275" cap="flat" cmpd="sng">
            <a:solidFill>
              <a:srgbClr val="002060"/>
            </a:solidFill>
            <a:prstDash val="solid"/>
            <a:round/>
            <a:headEnd type="none" w="sm" len="sm"/>
            <a:tailEnd type="triangle" w="med" len="med"/>
          </a:ln>
        </p:spPr>
      </p:cxnSp>
      <p:cxnSp>
        <p:nvCxnSpPr>
          <p:cNvPr id="540" name="Google Shape;540;p33"/>
          <p:cNvCxnSpPr>
            <a:stCxn id="532" idx="2"/>
          </p:cNvCxnSpPr>
          <p:nvPr/>
        </p:nvCxnSpPr>
        <p:spPr>
          <a:xfrm>
            <a:off x="7490737" y="3480967"/>
            <a:ext cx="57600" cy="747600"/>
          </a:xfrm>
          <a:prstGeom prst="straightConnector1">
            <a:avLst/>
          </a:prstGeom>
          <a:noFill/>
          <a:ln w="41275" cap="flat" cmpd="sng">
            <a:solidFill>
              <a:srgbClr val="002060"/>
            </a:solidFill>
            <a:prstDash val="solid"/>
            <a:round/>
            <a:headEnd type="none" w="sm" len="sm"/>
            <a:tailEnd type="triangle" w="med" len="med"/>
          </a:ln>
        </p:spPr>
      </p:cxn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545"/>
        <p:cNvGrpSpPr/>
        <p:nvPr/>
      </p:nvGrpSpPr>
      <p:grpSpPr>
        <a:xfrm>
          <a:off x="0" y="0"/>
          <a:ext cx="0" cy="0"/>
          <a:chOff x="0" y="0"/>
          <a:chExt cx="0" cy="0"/>
        </a:xfrm>
      </p:grpSpPr>
      <p:sp>
        <p:nvSpPr>
          <p:cNvPr id="546" name="Google Shape;546;g33420cfc464_1_59"/>
          <p:cNvSpPr txBox="1">
            <a:spLocks noGrp="1"/>
          </p:cNvSpPr>
          <p:nvPr>
            <p:ph type="title"/>
          </p:nvPr>
        </p:nvSpPr>
        <p:spPr>
          <a:xfrm>
            <a:off x="1295388" y="2400310"/>
            <a:ext cx="9601200" cy="829200"/>
          </a:xfrm>
          <a:prstGeom prst="rect">
            <a:avLst/>
          </a:prstGeom>
        </p:spPr>
        <p:txBody>
          <a:bodyPr spcFirstLastPara="1" wrap="square" lIns="91425" tIns="45700" rIns="91425" bIns="45700" anchor="t" anchorCtr="0">
            <a:noAutofit/>
          </a:bodyPr>
          <a:lstStyle/>
          <a:p>
            <a:pPr marL="0" lvl="0" indent="0" algn="ctr" rtl="0">
              <a:spcBef>
                <a:spcPts val="0"/>
              </a:spcBef>
              <a:spcAft>
                <a:spcPts val="0"/>
              </a:spcAft>
              <a:buNone/>
            </a:pPr>
            <a:r>
              <a:rPr lang="en-US" sz="3000"/>
              <a:t>Submission Requirements</a:t>
            </a:r>
            <a:endParaRPr sz="3000"/>
          </a:p>
          <a:p>
            <a:pPr marL="0" lvl="0" indent="0" algn="l" rtl="0">
              <a:spcBef>
                <a:spcPts val="0"/>
              </a:spcBef>
              <a:spcAft>
                <a:spcPts val="0"/>
              </a:spcAft>
              <a:buNone/>
            </a:pPr>
            <a:endParaRPr sz="3000"/>
          </a:p>
        </p:txBody>
      </p:sp>
      <p:cxnSp>
        <p:nvCxnSpPr>
          <p:cNvPr id="547" name="Google Shape;547;g33420cfc464_1_59"/>
          <p:cNvCxnSpPr/>
          <p:nvPr/>
        </p:nvCxnSpPr>
        <p:spPr>
          <a:xfrm>
            <a:off x="1099488" y="3075950"/>
            <a:ext cx="9993000" cy="21900"/>
          </a:xfrm>
          <a:prstGeom prst="straightConnector1">
            <a:avLst/>
          </a:prstGeom>
          <a:noFill/>
          <a:ln w="9525" cap="flat" cmpd="sng">
            <a:solidFill>
              <a:schemeClr val="dk2"/>
            </a:solidFill>
            <a:prstDash val="solid"/>
            <a:round/>
            <a:headEnd type="none" w="med" len="med"/>
            <a:tailEnd type="none" w="med" len="med"/>
          </a:ln>
        </p:spPr>
      </p:cxnSp>
      <p:sp>
        <p:nvSpPr>
          <p:cNvPr id="548" name="Google Shape;548;g33420cfc464_1_59"/>
          <p:cNvSpPr txBox="1">
            <a:spLocks noGrp="1"/>
          </p:cNvSpPr>
          <p:nvPr>
            <p:ph type="body" idx="1"/>
          </p:nvPr>
        </p:nvSpPr>
        <p:spPr>
          <a:xfrm>
            <a:off x="1099501" y="3207600"/>
            <a:ext cx="5148900" cy="2900100"/>
          </a:xfrm>
          <a:prstGeom prst="rect">
            <a:avLst/>
          </a:prstGeom>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US" sz="2000" i="1"/>
              <a:t>Optional Submission Forms/Documents</a:t>
            </a:r>
            <a:endParaRPr sz="2000" i="1"/>
          </a:p>
          <a:p>
            <a:pPr marL="0" lvl="0" indent="0" algn="l" rtl="0">
              <a:lnSpc>
                <a:spcPct val="100000"/>
              </a:lnSpc>
              <a:spcBef>
                <a:spcPts val="0"/>
              </a:spcBef>
              <a:spcAft>
                <a:spcPts val="0"/>
              </a:spcAft>
              <a:buNone/>
            </a:pPr>
            <a:r>
              <a:rPr lang="en-US" sz="2000" i="1"/>
              <a:t>Required Submission Forms/Documents</a:t>
            </a:r>
            <a:endParaRPr sz="2000" i="1"/>
          </a:p>
          <a:p>
            <a:pPr marL="0" lvl="0" indent="0" algn="l" rtl="0">
              <a:lnSpc>
                <a:spcPct val="100000"/>
              </a:lnSpc>
              <a:spcBef>
                <a:spcPts val="0"/>
              </a:spcBef>
              <a:spcAft>
                <a:spcPts val="0"/>
              </a:spcAft>
              <a:buNone/>
            </a:pPr>
            <a:r>
              <a:rPr lang="en-US" sz="2000" i="1"/>
              <a:t>Submission Requirements</a:t>
            </a:r>
            <a:endParaRPr sz="2000" i="1"/>
          </a:p>
          <a:p>
            <a:pPr marL="0" lvl="0" indent="0" algn="l" rtl="0">
              <a:lnSpc>
                <a:spcPct val="100000"/>
              </a:lnSpc>
              <a:spcBef>
                <a:spcPts val="0"/>
              </a:spcBef>
              <a:spcAft>
                <a:spcPts val="0"/>
              </a:spcAft>
              <a:buNone/>
            </a:pPr>
            <a:r>
              <a:rPr lang="en-US" sz="2000" i="1"/>
              <a:t>Additional Information</a:t>
            </a:r>
            <a:endParaRPr sz="2000" i="1"/>
          </a:p>
          <a:p>
            <a:pPr marL="0" lvl="0" indent="0" algn="l" rtl="0">
              <a:lnSpc>
                <a:spcPct val="100000"/>
              </a:lnSpc>
              <a:spcBef>
                <a:spcPts val="0"/>
              </a:spcBef>
              <a:spcAft>
                <a:spcPts val="0"/>
              </a:spcAft>
              <a:buNone/>
            </a:pPr>
            <a:endParaRPr sz="2000" i="1"/>
          </a:p>
          <a:p>
            <a:pPr marL="0" lvl="0" indent="0" algn="l" rtl="0">
              <a:lnSpc>
                <a:spcPct val="100000"/>
              </a:lnSpc>
              <a:spcBef>
                <a:spcPts val="0"/>
              </a:spcBef>
              <a:spcAft>
                <a:spcPts val="0"/>
              </a:spcAft>
              <a:buNone/>
            </a:pPr>
            <a:endParaRPr sz="2000" i="1"/>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552"/>
        <p:cNvGrpSpPr/>
        <p:nvPr/>
      </p:nvGrpSpPr>
      <p:grpSpPr>
        <a:xfrm>
          <a:off x="0" y="0"/>
          <a:ext cx="0" cy="0"/>
          <a:chOff x="0" y="0"/>
          <a:chExt cx="0" cy="0"/>
        </a:xfrm>
      </p:grpSpPr>
      <p:sp>
        <p:nvSpPr>
          <p:cNvPr id="553" name="Google Shape;553;p34"/>
          <p:cNvSpPr txBox="1">
            <a:spLocks noGrp="1"/>
          </p:cNvSpPr>
          <p:nvPr>
            <p:ph type="title"/>
          </p:nvPr>
        </p:nvSpPr>
        <p:spPr>
          <a:xfrm>
            <a:off x="1371599" y="772184"/>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dirty="0"/>
              <a:t>Optional Submission Forms/Documents </a:t>
            </a:r>
            <a:endParaRPr sz="4000" dirty="0"/>
          </a:p>
        </p:txBody>
      </p:sp>
      <p:sp>
        <p:nvSpPr>
          <p:cNvPr id="554" name="Google Shape;554;p34"/>
          <p:cNvSpPr txBox="1">
            <a:spLocks noGrp="1"/>
          </p:cNvSpPr>
          <p:nvPr>
            <p:ph type="body" idx="1"/>
          </p:nvPr>
        </p:nvSpPr>
        <p:spPr>
          <a:xfrm>
            <a:off x="1600200" y="4176425"/>
            <a:ext cx="7905000" cy="829200"/>
          </a:xfrm>
          <a:prstGeom prst="rect">
            <a:avLst/>
          </a:prstGeom>
          <a:noFill/>
          <a:ln>
            <a:noFill/>
          </a:ln>
        </p:spPr>
        <p:txBody>
          <a:bodyPr spcFirstLastPara="1" wrap="square" lIns="91425" tIns="45700" rIns="91425" bIns="45700" anchor="t" anchorCtr="0">
            <a:normAutofit/>
          </a:bodyPr>
          <a:lstStyle/>
          <a:p>
            <a:pPr marL="0" lvl="0" indent="0" algn="l" rtl="0">
              <a:lnSpc>
                <a:spcPct val="94000"/>
              </a:lnSpc>
              <a:spcBef>
                <a:spcPts val="0"/>
              </a:spcBef>
              <a:spcAft>
                <a:spcPts val="0"/>
              </a:spcAft>
              <a:buClr>
                <a:srgbClr val="FF0000"/>
              </a:buClr>
              <a:buSzPts val="1900"/>
              <a:buNone/>
            </a:pPr>
            <a:r>
              <a:rPr lang="en-US" b="1">
                <a:solidFill>
                  <a:srgbClr val="FF0000"/>
                </a:solidFill>
              </a:rPr>
              <a:t>Submission of these documents is optional and does not impact your ability to submit a proposal.</a:t>
            </a:r>
            <a:endParaRPr/>
          </a:p>
        </p:txBody>
      </p:sp>
      <p:graphicFrame>
        <p:nvGraphicFramePr>
          <p:cNvPr id="555" name="Google Shape;555;p34"/>
          <p:cNvGraphicFramePr/>
          <p:nvPr/>
        </p:nvGraphicFramePr>
        <p:xfrm>
          <a:off x="1600199" y="2791370"/>
          <a:ext cx="9144000" cy="1295748"/>
        </p:xfrm>
        <a:graphic>
          <a:graphicData uri="http://schemas.openxmlformats.org/drawingml/2006/table">
            <a:tbl>
              <a:tblPr>
                <a:noFill/>
                <a:tableStyleId>{28A75D63-537B-4913-A077-696C8F7BA293}</a:tableStyleId>
              </a:tblPr>
              <a:tblGrid>
                <a:gridCol w="1679125">
                  <a:extLst>
                    <a:ext uri="{9D8B030D-6E8A-4147-A177-3AD203B41FA5}">
                      <a16:colId xmlns:a16="http://schemas.microsoft.com/office/drawing/2014/main" val="20000"/>
                    </a:ext>
                  </a:extLst>
                </a:gridCol>
                <a:gridCol w="7464875">
                  <a:extLst>
                    <a:ext uri="{9D8B030D-6E8A-4147-A177-3AD203B41FA5}">
                      <a16:colId xmlns:a16="http://schemas.microsoft.com/office/drawing/2014/main" val="20001"/>
                    </a:ext>
                  </a:extLst>
                </a:gridCol>
              </a:tblGrid>
              <a:tr h="242050">
                <a:tc>
                  <a:txBody>
                    <a:bodyPr/>
                    <a:lstStyle/>
                    <a:p>
                      <a:pPr marL="0" marR="0" lvl="0" indent="0" algn="l" rtl="0">
                        <a:lnSpc>
                          <a:spcPct val="89000"/>
                        </a:lnSpc>
                        <a:spcBef>
                          <a:spcPts val="0"/>
                        </a:spcBef>
                        <a:spcAft>
                          <a:spcPts val="0"/>
                        </a:spcAft>
                        <a:buClr>
                          <a:srgbClr val="101D49"/>
                        </a:buClr>
                        <a:buSzPts val="1600"/>
                        <a:buFont typeface="Calibri"/>
                        <a:buNone/>
                      </a:pPr>
                      <a:r>
                        <a:rPr lang="en-US" sz="1800" b="1" u="none" strike="noStrike" cap="none">
                          <a:solidFill>
                            <a:srgbClr val="101D49"/>
                          </a:solidFill>
                          <a:latin typeface="Calibri"/>
                          <a:ea typeface="Calibri"/>
                          <a:cs typeface="Calibri"/>
                          <a:sym typeface="Calibri"/>
                        </a:rPr>
                        <a:t>Due Date</a:t>
                      </a:r>
                      <a:endParaRPr sz="1800" u="none" strike="noStrike" cap="none"/>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ACC6D6"/>
                    </a:solidFill>
                  </a:tcPr>
                </a:tc>
                <a:tc>
                  <a:txBody>
                    <a:bodyPr/>
                    <a:lstStyle/>
                    <a:p>
                      <a:pPr marL="0" marR="0" lvl="0" indent="0" algn="l" rtl="0">
                        <a:lnSpc>
                          <a:spcPct val="89000"/>
                        </a:lnSpc>
                        <a:spcBef>
                          <a:spcPts val="0"/>
                        </a:spcBef>
                        <a:spcAft>
                          <a:spcPts val="0"/>
                        </a:spcAft>
                        <a:buClr>
                          <a:srgbClr val="101D49"/>
                        </a:buClr>
                        <a:buSzPts val="1600"/>
                        <a:buFont typeface="Calibri"/>
                        <a:buNone/>
                      </a:pPr>
                      <a:r>
                        <a:rPr lang="en-US" sz="1800" b="1" u="none" strike="noStrike" cap="none">
                          <a:solidFill>
                            <a:srgbClr val="101D49"/>
                          </a:solidFill>
                          <a:latin typeface="Calibri"/>
                          <a:ea typeface="Calibri"/>
                          <a:cs typeface="Calibri"/>
                          <a:sym typeface="Calibri"/>
                        </a:rPr>
                        <a:t>Document/Form</a:t>
                      </a:r>
                      <a:endParaRPr sz="1800" u="none" strike="noStrike" cap="none"/>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ACC6D6"/>
                    </a:solidFill>
                  </a:tcPr>
                </a:tc>
                <a:extLst>
                  <a:ext uri="{0D108BD9-81ED-4DB2-BD59-A6C34878D82A}">
                    <a16:rowId xmlns:a16="http://schemas.microsoft.com/office/drawing/2014/main" val="10000"/>
                  </a:ext>
                </a:extLst>
              </a:tr>
              <a:tr h="320050">
                <a:tc>
                  <a:txBody>
                    <a:bodyPr/>
                    <a:lstStyle/>
                    <a:p>
                      <a:pPr marL="0" marR="0" lvl="0" indent="0" algn="l" rtl="0">
                        <a:lnSpc>
                          <a:spcPct val="100000"/>
                        </a:lnSpc>
                        <a:spcBef>
                          <a:spcPts val="0"/>
                        </a:spcBef>
                        <a:spcAft>
                          <a:spcPts val="0"/>
                        </a:spcAft>
                        <a:buClr>
                          <a:srgbClr val="000000"/>
                        </a:buClr>
                        <a:buSzPts val="1600"/>
                        <a:buFont typeface="Arial"/>
                        <a:buNone/>
                      </a:pPr>
                      <a:r>
                        <a:rPr lang="en-US" sz="1800" u="none" strike="noStrike" cap="none">
                          <a:solidFill>
                            <a:srgbClr val="101D49"/>
                          </a:solidFill>
                          <a:latin typeface="Calibri"/>
                          <a:ea typeface="Calibri"/>
                          <a:cs typeface="Calibri"/>
                          <a:sym typeface="Calibri"/>
                        </a:rPr>
                        <a:t>2/24</a:t>
                      </a:r>
                      <a:r>
                        <a:rPr lang="en-US" sz="1800" i="0" u="none" strike="noStrike" cap="none">
                          <a:solidFill>
                            <a:srgbClr val="101D49"/>
                          </a:solidFill>
                          <a:latin typeface="Calibri"/>
                          <a:ea typeface="Calibri"/>
                          <a:cs typeface="Calibri"/>
                          <a:sym typeface="Calibri"/>
                        </a:rPr>
                        <a:t>/202</a:t>
                      </a:r>
                      <a:r>
                        <a:rPr lang="en-US" sz="1800" u="none" strike="noStrike" cap="none">
                          <a:solidFill>
                            <a:srgbClr val="101D49"/>
                          </a:solidFill>
                          <a:latin typeface="Calibri"/>
                          <a:ea typeface="Calibri"/>
                          <a:cs typeface="Calibri"/>
                          <a:sym typeface="Calibri"/>
                        </a:rPr>
                        <a:t>5</a:t>
                      </a:r>
                      <a:endParaRPr sz="1800" u="none" strike="noStrike" cap="none">
                        <a:solidFill>
                          <a:srgbClr val="101D49"/>
                        </a:solidFill>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101D49"/>
                        </a:buClr>
                        <a:buSzPts val="1600"/>
                        <a:buFont typeface="Calibri"/>
                        <a:buNone/>
                      </a:pPr>
                      <a:r>
                        <a:rPr lang="en-US" sz="1800">
                          <a:solidFill>
                            <a:srgbClr val="101D49"/>
                          </a:solidFill>
                          <a:latin typeface="Calibri"/>
                          <a:ea typeface="Calibri"/>
                          <a:cs typeface="Calibri"/>
                          <a:sym typeface="Calibri"/>
                        </a:rPr>
                        <a:t>Round One </a:t>
                      </a:r>
                      <a:r>
                        <a:rPr lang="en-US" sz="1800" u="none" strike="noStrike" cap="none">
                          <a:solidFill>
                            <a:srgbClr val="101D49"/>
                          </a:solidFill>
                          <a:latin typeface="Calibri"/>
                          <a:ea typeface="Calibri"/>
                          <a:cs typeface="Calibri"/>
                          <a:sym typeface="Calibri"/>
                        </a:rPr>
                        <a:t>Questions and Answers Form (Attachment G)</a:t>
                      </a:r>
                      <a:endParaRPr sz="1800" i="0" u="none" strike="noStrike" cap="none">
                        <a:solidFill>
                          <a:srgbClr val="101D49"/>
                        </a:solidFill>
                        <a:latin typeface="Calibri"/>
                        <a:ea typeface="Calibri"/>
                        <a:cs typeface="Calibri"/>
                        <a:sym typeface="Calibri"/>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320050">
                <a:tc>
                  <a:txBody>
                    <a:bodyPr/>
                    <a:lstStyle/>
                    <a:p>
                      <a:pPr marL="0" marR="0" lvl="0" indent="0" algn="l" rtl="0">
                        <a:lnSpc>
                          <a:spcPct val="100000"/>
                        </a:lnSpc>
                        <a:spcBef>
                          <a:spcPts val="0"/>
                        </a:spcBef>
                        <a:spcAft>
                          <a:spcPts val="0"/>
                        </a:spcAft>
                        <a:buNone/>
                      </a:pPr>
                      <a:r>
                        <a:rPr lang="en-US" sz="1800">
                          <a:solidFill>
                            <a:srgbClr val="101D49"/>
                          </a:solidFill>
                          <a:latin typeface="Calibri"/>
                          <a:ea typeface="Calibri"/>
                          <a:cs typeface="Calibri"/>
                          <a:sym typeface="Calibri"/>
                        </a:rPr>
                        <a:t>3/10/2025</a:t>
                      </a:r>
                      <a:endParaRPr sz="1800" i="0" u="none" strike="noStrike" cap="none">
                        <a:solidFill>
                          <a:srgbClr val="101D49"/>
                        </a:solidFill>
                        <a:latin typeface="Calibri"/>
                        <a:ea typeface="Calibri"/>
                        <a:cs typeface="Calibri"/>
                        <a:sym typeface="Calibri"/>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800" dirty="0">
                          <a:solidFill>
                            <a:srgbClr val="101D49"/>
                          </a:solidFill>
                          <a:latin typeface="Calibri"/>
                          <a:ea typeface="Calibri"/>
                          <a:cs typeface="Calibri"/>
                          <a:sym typeface="Calibri"/>
                        </a:rPr>
                        <a:t>Round Two Questions and Answers Form (Attachment G1)</a:t>
                      </a:r>
                      <a:endParaRPr sz="1800" b="0" u="none" strike="noStrike" cap="none" dirty="0">
                        <a:solidFill>
                          <a:srgbClr val="101D49"/>
                        </a:solidFill>
                        <a:latin typeface="Calibri"/>
                        <a:ea typeface="Calibri"/>
                        <a:cs typeface="Calibri"/>
                        <a:sym typeface="Calibri"/>
                      </a:endParaRPr>
                    </a:p>
                  </a:txBody>
                  <a:tcPr marL="91450" marR="91450" marT="45725" marB="457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320050">
                <a:tc>
                  <a:txBody>
                    <a:bodyPr/>
                    <a:lstStyle/>
                    <a:p>
                      <a:pPr marL="0" marR="0" lvl="0" indent="0" algn="l" rtl="0">
                        <a:lnSpc>
                          <a:spcPct val="100000"/>
                        </a:lnSpc>
                        <a:spcBef>
                          <a:spcPts val="0"/>
                        </a:spcBef>
                        <a:spcAft>
                          <a:spcPts val="0"/>
                        </a:spcAft>
                        <a:buClr>
                          <a:srgbClr val="000000"/>
                        </a:buClr>
                        <a:buSzPts val="1600"/>
                        <a:buFont typeface="Arial"/>
                        <a:buNone/>
                      </a:pPr>
                      <a:r>
                        <a:rPr lang="en-US" sz="1800" i="0" u="none" strike="noStrike" cap="none">
                          <a:solidFill>
                            <a:srgbClr val="101D49"/>
                          </a:solidFill>
                          <a:latin typeface="Calibri"/>
                          <a:ea typeface="Calibri"/>
                          <a:cs typeface="Calibri"/>
                          <a:sym typeface="Calibri"/>
                        </a:rPr>
                        <a:t>3/31/202</a:t>
                      </a:r>
                      <a:r>
                        <a:rPr lang="en-US" sz="1800" u="none" strike="noStrike" cap="none">
                          <a:solidFill>
                            <a:srgbClr val="101D49"/>
                          </a:solidFill>
                          <a:latin typeface="Calibri"/>
                          <a:ea typeface="Calibri"/>
                          <a:cs typeface="Calibri"/>
                          <a:sym typeface="Calibri"/>
                        </a:rPr>
                        <a:t>5</a:t>
                      </a:r>
                      <a:endParaRPr sz="1800" u="none" strike="noStrike" cap="none">
                        <a:solidFill>
                          <a:srgbClr val="101D49"/>
                        </a:solidFill>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800" b="0" u="none" strike="noStrike" cap="none" dirty="0">
                          <a:solidFill>
                            <a:srgbClr val="101D49"/>
                          </a:solidFill>
                          <a:latin typeface="Calibri"/>
                          <a:ea typeface="Calibri"/>
                          <a:cs typeface="Calibri"/>
                          <a:sym typeface="Calibri"/>
                        </a:rPr>
                        <a:t>Intent to Respond Form (Attachment </a:t>
                      </a:r>
                      <a:r>
                        <a:rPr lang="en-US" sz="1800" u="none" strike="noStrike" cap="none" dirty="0">
                          <a:solidFill>
                            <a:srgbClr val="101D49"/>
                          </a:solidFill>
                          <a:latin typeface="Calibri"/>
                          <a:ea typeface="Calibri"/>
                          <a:cs typeface="Calibri"/>
                          <a:sym typeface="Calibri"/>
                        </a:rPr>
                        <a:t>L</a:t>
                      </a:r>
                      <a:r>
                        <a:rPr lang="en-US" sz="1800" b="0" u="none" strike="noStrike" cap="none" dirty="0">
                          <a:solidFill>
                            <a:srgbClr val="101D49"/>
                          </a:solidFill>
                          <a:latin typeface="Calibri"/>
                          <a:ea typeface="Calibri"/>
                          <a:cs typeface="Calibri"/>
                          <a:sym typeface="Calibri"/>
                        </a:rPr>
                        <a:t>)</a:t>
                      </a:r>
                      <a:endParaRPr sz="1800" b="0" u="none" strike="noStrike" cap="none" dirty="0">
                        <a:latin typeface="Calibri"/>
                        <a:ea typeface="Calibri"/>
                        <a:cs typeface="Calibri"/>
                        <a:sym typeface="Calibri"/>
                      </a:endParaRPr>
                    </a:p>
                  </a:txBody>
                  <a:tcPr marL="91450" marR="91450" marT="45725" marB="457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559"/>
        <p:cNvGrpSpPr/>
        <p:nvPr/>
      </p:nvGrpSpPr>
      <p:grpSpPr>
        <a:xfrm>
          <a:off x="0" y="0"/>
          <a:ext cx="0" cy="0"/>
          <a:chOff x="0" y="0"/>
          <a:chExt cx="0" cy="0"/>
        </a:xfrm>
      </p:grpSpPr>
      <p:sp>
        <p:nvSpPr>
          <p:cNvPr id="560" name="Google Shape;560;p35"/>
          <p:cNvSpPr txBox="1">
            <a:spLocks noGrp="1"/>
          </p:cNvSpPr>
          <p:nvPr>
            <p:ph type="title"/>
          </p:nvPr>
        </p:nvSpPr>
        <p:spPr>
          <a:xfrm>
            <a:off x="1371600" y="772183"/>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dirty="0"/>
              <a:t>Required Submission Forms/Documents </a:t>
            </a:r>
            <a:endParaRPr sz="4000" dirty="0"/>
          </a:p>
        </p:txBody>
      </p:sp>
      <p:sp>
        <p:nvSpPr>
          <p:cNvPr id="561" name="Google Shape;561;p35"/>
          <p:cNvSpPr txBox="1">
            <a:spLocks noGrp="1"/>
          </p:cNvSpPr>
          <p:nvPr>
            <p:ph type="body" idx="1"/>
          </p:nvPr>
        </p:nvSpPr>
        <p:spPr>
          <a:xfrm>
            <a:off x="1371600" y="4711400"/>
            <a:ext cx="8533800" cy="520200"/>
          </a:xfrm>
          <a:prstGeom prst="rect">
            <a:avLst/>
          </a:prstGeom>
          <a:noFill/>
          <a:ln>
            <a:noFill/>
          </a:ln>
        </p:spPr>
        <p:txBody>
          <a:bodyPr spcFirstLastPara="1" wrap="square" lIns="91425" tIns="45700" rIns="91425" bIns="45700" anchor="t" anchorCtr="0">
            <a:noAutofit/>
          </a:bodyPr>
          <a:lstStyle/>
          <a:p>
            <a:pPr marL="0" lvl="0" indent="0" algn="l" rtl="0">
              <a:lnSpc>
                <a:spcPct val="94000"/>
              </a:lnSpc>
              <a:spcBef>
                <a:spcPts val="0"/>
              </a:spcBef>
              <a:spcAft>
                <a:spcPts val="0"/>
              </a:spcAft>
              <a:buClr>
                <a:srgbClr val="FF0000"/>
              </a:buClr>
              <a:buSzPts val="1000"/>
              <a:buNone/>
            </a:pPr>
            <a:r>
              <a:rPr lang="en-US" sz="1800" b="1">
                <a:solidFill>
                  <a:srgbClr val="FF0000"/>
                </a:solidFill>
              </a:rPr>
              <a:t>Failure to submit any of the required forms/documents puts your proposal at risk of not being evaluated and/or loss of points. Use the templates provided for all responses and do not alter any templates. Responses must be submitted per the RFP instructions. See RFP Sections 1.8 and 2.1 for additional details. Late submissions will not be accepted.</a:t>
            </a:r>
            <a:endParaRPr sz="1800"/>
          </a:p>
          <a:p>
            <a:pPr marL="384038" lvl="0" indent="-320538" algn="l" rtl="0">
              <a:lnSpc>
                <a:spcPct val="94000"/>
              </a:lnSpc>
              <a:spcBef>
                <a:spcPts val="1200"/>
              </a:spcBef>
              <a:spcAft>
                <a:spcPts val="0"/>
              </a:spcAft>
              <a:buClr>
                <a:schemeClr val="dk2"/>
              </a:buClr>
              <a:buSzPts val="1000"/>
              <a:buNone/>
            </a:pPr>
            <a:endParaRPr sz="1000"/>
          </a:p>
        </p:txBody>
      </p:sp>
      <p:graphicFrame>
        <p:nvGraphicFramePr>
          <p:cNvPr id="562" name="Google Shape;562;p35"/>
          <p:cNvGraphicFramePr/>
          <p:nvPr/>
        </p:nvGraphicFramePr>
        <p:xfrm>
          <a:off x="1371600" y="1910446"/>
          <a:ext cx="8533775" cy="2730755"/>
        </p:xfrm>
        <a:graphic>
          <a:graphicData uri="http://schemas.openxmlformats.org/drawingml/2006/table">
            <a:tbl>
              <a:tblPr>
                <a:noFill/>
                <a:tableStyleId>{28A75D63-537B-4913-A077-696C8F7BA293}</a:tableStyleId>
              </a:tblPr>
              <a:tblGrid>
                <a:gridCol w="1627525">
                  <a:extLst>
                    <a:ext uri="{9D8B030D-6E8A-4147-A177-3AD203B41FA5}">
                      <a16:colId xmlns:a16="http://schemas.microsoft.com/office/drawing/2014/main" val="20000"/>
                    </a:ext>
                  </a:extLst>
                </a:gridCol>
                <a:gridCol w="6906250">
                  <a:extLst>
                    <a:ext uri="{9D8B030D-6E8A-4147-A177-3AD203B41FA5}">
                      <a16:colId xmlns:a16="http://schemas.microsoft.com/office/drawing/2014/main" val="20001"/>
                    </a:ext>
                  </a:extLst>
                </a:gridCol>
              </a:tblGrid>
              <a:tr h="261875">
                <a:tc>
                  <a:txBody>
                    <a:bodyPr/>
                    <a:lstStyle/>
                    <a:p>
                      <a:pPr marL="0" marR="0" lvl="0" indent="0" algn="l" rtl="0">
                        <a:lnSpc>
                          <a:spcPct val="89000"/>
                        </a:lnSpc>
                        <a:spcBef>
                          <a:spcPts val="0"/>
                        </a:spcBef>
                        <a:spcAft>
                          <a:spcPts val="0"/>
                        </a:spcAft>
                        <a:buClr>
                          <a:srgbClr val="101D49"/>
                        </a:buClr>
                        <a:buSzPts val="1800"/>
                        <a:buFont typeface="Calibri"/>
                        <a:buNone/>
                      </a:pPr>
                      <a:r>
                        <a:rPr lang="en-US" sz="1800" b="1" u="none" strike="noStrike" cap="none">
                          <a:solidFill>
                            <a:srgbClr val="101D49"/>
                          </a:solidFill>
                          <a:latin typeface="Calibri"/>
                          <a:ea typeface="Calibri"/>
                          <a:cs typeface="Calibri"/>
                          <a:sym typeface="Calibri"/>
                        </a:rPr>
                        <a:t>Due Date</a:t>
                      </a:r>
                      <a:endParaRPr sz="1800" u="none" strike="noStrike" cap="none"/>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ACC6D6"/>
                    </a:solidFill>
                  </a:tcPr>
                </a:tc>
                <a:tc>
                  <a:txBody>
                    <a:bodyPr/>
                    <a:lstStyle/>
                    <a:p>
                      <a:pPr marL="0" marR="0" lvl="0" indent="0" algn="l" rtl="0">
                        <a:lnSpc>
                          <a:spcPct val="89000"/>
                        </a:lnSpc>
                        <a:spcBef>
                          <a:spcPts val="0"/>
                        </a:spcBef>
                        <a:spcAft>
                          <a:spcPts val="0"/>
                        </a:spcAft>
                        <a:buClr>
                          <a:srgbClr val="101D49"/>
                        </a:buClr>
                        <a:buSzPts val="1800"/>
                        <a:buFont typeface="Calibri"/>
                        <a:buNone/>
                      </a:pPr>
                      <a:r>
                        <a:rPr lang="en-US" sz="1800" b="1" u="none" strike="noStrike" cap="none">
                          <a:solidFill>
                            <a:srgbClr val="101D49"/>
                          </a:solidFill>
                          <a:latin typeface="Calibri"/>
                          <a:ea typeface="Calibri"/>
                          <a:cs typeface="Calibri"/>
                          <a:sym typeface="Calibri"/>
                        </a:rPr>
                        <a:t>Document/Form</a:t>
                      </a:r>
                      <a:endParaRPr sz="1800" u="none" strike="noStrike" cap="none"/>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ACC6D6"/>
                    </a:solidFill>
                  </a:tcPr>
                </a:tc>
                <a:extLst>
                  <a:ext uri="{0D108BD9-81ED-4DB2-BD59-A6C34878D82A}">
                    <a16:rowId xmlns:a16="http://schemas.microsoft.com/office/drawing/2014/main" val="10000"/>
                  </a:ext>
                </a:extLst>
              </a:tr>
              <a:tr h="261550">
                <a:tc>
                  <a:txBody>
                    <a:bodyPr/>
                    <a:lstStyle/>
                    <a:p>
                      <a:pPr marL="0" marR="0" lvl="0" indent="0" algn="l" rtl="0">
                        <a:lnSpc>
                          <a:spcPct val="100000"/>
                        </a:lnSpc>
                        <a:spcBef>
                          <a:spcPts val="0"/>
                        </a:spcBef>
                        <a:spcAft>
                          <a:spcPts val="0"/>
                        </a:spcAft>
                        <a:buClr>
                          <a:srgbClr val="000000"/>
                        </a:buClr>
                        <a:buSzPts val="1600"/>
                        <a:buFont typeface="Arial"/>
                        <a:buNone/>
                      </a:pPr>
                      <a:r>
                        <a:rPr lang="en-US" sz="1800" i="0" u="none" strike="noStrike" cap="none">
                          <a:solidFill>
                            <a:srgbClr val="101D49"/>
                          </a:solidFill>
                          <a:latin typeface="Calibri"/>
                          <a:ea typeface="Calibri"/>
                          <a:cs typeface="Calibri"/>
                          <a:sym typeface="Calibri"/>
                        </a:rPr>
                        <a:t>4/</a:t>
                      </a:r>
                      <a:r>
                        <a:rPr lang="en-US" sz="1800" u="none" strike="noStrike" cap="none">
                          <a:solidFill>
                            <a:srgbClr val="101D49"/>
                          </a:solidFill>
                          <a:latin typeface="Calibri"/>
                          <a:ea typeface="Calibri"/>
                          <a:cs typeface="Calibri"/>
                          <a:sym typeface="Calibri"/>
                        </a:rPr>
                        <a:t>14</a:t>
                      </a:r>
                      <a:r>
                        <a:rPr lang="en-US" sz="1800" i="0" u="none" strike="noStrike" cap="none">
                          <a:solidFill>
                            <a:srgbClr val="101D49"/>
                          </a:solidFill>
                          <a:latin typeface="Calibri"/>
                          <a:ea typeface="Calibri"/>
                          <a:cs typeface="Calibri"/>
                          <a:sym typeface="Calibri"/>
                        </a:rPr>
                        <a:t>/202</a:t>
                      </a:r>
                      <a:r>
                        <a:rPr lang="en-US" sz="1800" u="none" strike="noStrike" cap="none">
                          <a:solidFill>
                            <a:srgbClr val="101D49"/>
                          </a:solidFill>
                          <a:latin typeface="Calibri"/>
                          <a:ea typeface="Calibri"/>
                          <a:cs typeface="Calibri"/>
                          <a:sym typeface="Calibri"/>
                        </a:rPr>
                        <a:t>5</a:t>
                      </a:r>
                      <a:endParaRPr sz="1800" u="none" strike="noStrike" cap="none">
                        <a:solidFill>
                          <a:srgbClr val="101D49"/>
                        </a:solidFill>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800" i="0" u="none" strike="noStrike" cap="none">
                          <a:solidFill>
                            <a:srgbClr val="101D49"/>
                          </a:solidFill>
                          <a:latin typeface="Calibri"/>
                          <a:ea typeface="Calibri"/>
                          <a:cs typeface="Calibri"/>
                          <a:sym typeface="Calibri"/>
                        </a:rPr>
                        <a:t>Online Submission Form</a:t>
                      </a:r>
                      <a:endParaRPr sz="1800" u="none" strike="noStrike" cap="none"/>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261550">
                <a:tc>
                  <a:txBody>
                    <a:bodyPr/>
                    <a:lstStyle/>
                    <a:p>
                      <a:pPr marL="0" marR="0" lvl="0" indent="0" algn="l" rtl="0">
                        <a:lnSpc>
                          <a:spcPct val="100000"/>
                        </a:lnSpc>
                        <a:spcBef>
                          <a:spcPts val="0"/>
                        </a:spcBef>
                        <a:spcAft>
                          <a:spcPts val="0"/>
                        </a:spcAft>
                        <a:buClr>
                          <a:srgbClr val="000000"/>
                        </a:buClr>
                        <a:buSzPts val="1600"/>
                        <a:buFont typeface="Arial"/>
                        <a:buNone/>
                      </a:pPr>
                      <a:r>
                        <a:rPr lang="en-US" sz="1800" u="none" strike="noStrike" cap="none">
                          <a:solidFill>
                            <a:srgbClr val="101D49"/>
                          </a:solidFill>
                          <a:latin typeface="Calibri"/>
                          <a:ea typeface="Calibri"/>
                          <a:cs typeface="Calibri"/>
                          <a:sym typeface="Calibri"/>
                        </a:rPr>
                        <a:t>4/14/2025</a:t>
                      </a:r>
                      <a:endParaRPr sz="1800" u="none" strike="noStrike" cap="none">
                        <a:solidFill>
                          <a:srgbClr val="101D49"/>
                        </a:solidFill>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800" i="0" u="none" strike="noStrike" cap="none">
                          <a:solidFill>
                            <a:srgbClr val="101D49"/>
                          </a:solidFill>
                          <a:latin typeface="Calibri"/>
                          <a:ea typeface="Calibri"/>
                          <a:cs typeface="Calibri"/>
                          <a:sym typeface="Calibri"/>
                        </a:rPr>
                        <a:t>Executive Summary (as part of the online submission)</a:t>
                      </a:r>
                      <a:endParaRPr sz="1800" u="none" strike="noStrike" cap="none"/>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261550">
                <a:tc>
                  <a:txBody>
                    <a:bodyPr/>
                    <a:lstStyle/>
                    <a:p>
                      <a:pPr marL="0" marR="0" lvl="0" indent="0" algn="l" rtl="0">
                        <a:lnSpc>
                          <a:spcPct val="100000"/>
                        </a:lnSpc>
                        <a:spcBef>
                          <a:spcPts val="0"/>
                        </a:spcBef>
                        <a:spcAft>
                          <a:spcPts val="0"/>
                        </a:spcAft>
                        <a:buClr>
                          <a:srgbClr val="000000"/>
                        </a:buClr>
                        <a:buSzPts val="1600"/>
                        <a:buFont typeface="Arial"/>
                        <a:buNone/>
                      </a:pPr>
                      <a:r>
                        <a:rPr lang="en-US" sz="1800" u="none" strike="noStrike" cap="none">
                          <a:solidFill>
                            <a:srgbClr val="101D49"/>
                          </a:solidFill>
                          <a:latin typeface="Calibri"/>
                          <a:ea typeface="Calibri"/>
                          <a:cs typeface="Calibri"/>
                          <a:sym typeface="Calibri"/>
                        </a:rPr>
                        <a:t>4/14/2025</a:t>
                      </a:r>
                      <a:endParaRPr sz="1800" u="none" strike="noStrike" cap="none">
                        <a:solidFill>
                          <a:srgbClr val="101D49"/>
                        </a:solidFill>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800" i="0" u="none" strike="noStrike" cap="none">
                          <a:solidFill>
                            <a:srgbClr val="101D49"/>
                          </a:solidFill>
                          <a:latin typeface="Calibri"/>
                          <a:ea typeface="Calibri"/>
                          <a:cs typeface="Calibri"/>
                          <a:sym typeface="Calibri"/>
                        </a:rPr>
                        <a:t>Attestation Form (as part of the online submission)</a:t>
                      </a:r>
                      <a:endParaRPr sz="1800" u="none" strike="noStrike" cap="none"/>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261550">
                <a:tc>
                  <a:txBody>
                    <a:bodyPr/>
                    <a:lstStyle/>
                    <a:p>
                      <a:pPr marL="0" marR="0" lvl="0" indent="0" algn="l" rtl="0">
                        <a:lnSpc>
                          <a:spcPct val="100000"/>
                        </a:lnSpc>
                        <a:spcBef>
                          <a:spcPts val="0"/>
                        </a:spcBef>
                        <a:spcAft>
                          <a:spcPts val="0"/>
                        </a:spcAft>
                        <a:buClr>
                          <a:srgbClr val="000000"/>
                        </a:buClr>
                        <a:buSzPts val="1600"/>
                        <a:buFont typeface="Arial"/>
                        <a:buNone/>
                      </a:pPr>
                      <a:r>
                        <a:rPr lang="en-US" sz="1800" u="none" strike="noStrike" cap="none">
                          <a:solidFill>
                            <a:srgbClr val="101D49"/>
                          </a:solidFill>
                          <a:latin typeface="Calibri"/>
                          <a:ea typeface="Calibri"/>
                          <a:cs typeface="Calibri"/>
                          <a:sym typeface="Calibri"/>
                        </a:rPr>
                        <a:t>4/14/2025</a:t>
                      </a:r>
                      <a:endParaRPr sz="1800" u="none" strike="noStrike" cap="none">
                        <a:solidFill>
                          <a:srgbClr val="101D49"/>
                        </a:solidFill>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800" i="0" u="none" strike="noStrike" cap="none">
                          <a:solidFill>
                            <a:srgbClr val="101D49"/>
                          </a:solidFill>
                          <a:latin typeface="Calibri"/>
                          <a:ea typeface="Calibri"/>
                          <a:cs typeface="Calibri"/>
                          <a:sym typeface="Calibri"/>
                        </a:rPr>
                        <a:t>Indiana Economic Impact Form (Attachment C)</a:t>
                      </a:r>
                      <a:endParaRPr sz="1800" u="none" strike="noStrike" cap="none"/>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261550">
                <a:tc>
                  <a:txBody>
                    <a:bodyPr/>
                    <a:lstStyle/>
                    <a:p>
                      <a:pPr marL="0" marR="0" lvl="0" indent="0" algn="l" rtl="0">
                        <a:lnSpc>
                          <a:spcPct val="100000"/>
                        </a:lnSpc>
                        <a:spcBef>
                          <a:spcPts val="0"/>
                        </a:spcBef>
                        <a:spcAft>
                          <a:spcPts val="0"/>
                        </a:spcAft>
                        <a:buClr>
                          <a:srgbClr val="000000"/>
                        </a:buClr>
                        <a:buSzPts val="1600"/>
                        <a:buFont typeface="Arial"/>
                        <a:buNone/>
                      </a:pPr>
                      <a:r>
                        <a:rPr lang="en-US" sz="1800" u="none" strike="noStrike" cap="none">
                          <a:solidFill>
                            <a:srgbClr val="101D49"/>
                          </a:solidFill>
                          <a:latin typeface="Calibri"/>
                          <a:ea typeface="Calibri"/>
                          <a:cs typeface="Calibri"/>
                          <a:sym typeface="Calibri"/>
                        </a:rPr>
                        <a:t>4/14/2025</a:t>
                      </a:r>
                      <a:endParaRPr sz="1800" u="none" strike="noStrike" cap="none">
                        <a:solidFill>
                          <a:srgbClr val="101D49"/>
                        </a:solidFill>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800" i="0" u="none" strike="noStrike" cap="none">
                          <a:solidFill>
                            <a:srgbClr val="101D49"/>
                          </a:solidFill>
                          <a:latin typeface="Calibri"/>
                          <a:ea typeface="Calibri"/>
                          <a:cs typeface="Calibri"/>
                          <a:sym typeface="Calibri"/>
                        </a:rPr>
                        <a:t>Cost Proposal Template (Attachment D)</a:t>
                      </a:r>
                      <a:endParaRPr sz="1800" u="none" strike="noStrike" cap="none"/>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261550">
                <a:tc>
                  <a:txBody>
                    <a:bodyPr/>
                    <a:lstStyle/>
                    <a:p>
                      <a:pPr marL="0" marR="0" lvl="0" indent="0" algn="l" rtl="0">
                        <a:lnSpc>
                          <a:spcPct val="100000"/>
                        </a:lnSpc>
                        <a:spcBef>
                          <a:spcPts val="0"/>
                        </a:spcBef>
                        <a:spcAft>
                          <a:spcPts val="0"/>
                        </a:spcAft>
                        <a:buClr>
                          <a:srgbClr val="000000"/>
                        </a:buClr>
                        <a:buSzPts val="1600"/>
                        <a:buFont typeface="Arial"/>
                        <a:buNone/>
                      </a:pPr>
                      <a:r>
                        <a:rPr lang="en-US" sz="1800" u="none" strike="noStrike" cap="none">
                          <a:solidFill>
                            <a:srgbClr val="101D49"/>
                          </a:solidFill>
                          <a:latin typeface="Calibri"/>
                          <a:ea typeface="Calibri"/>
                          <a:cs typeface="Calibri"/>
                          <a:sym typeface="Calibri"/>
                        </a:rPr>
                        <a:t>4/14/2025</a:t>
                      </a:r>
                      <a:endParaRPr sz="1800" u="none" strike="noStrike" cap="none">
                        <a:solidFill>
                          <a:srgbClr val="101D49"/>
                        </a:solidFill>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101D49"/>
                        </a:buClr>
                        <a:buSzPts val="1600"/>
                        <a:buFont typeface="Calibri"/>
                        <a:buNone/>
                      </a:pPr>
                      <a:r>
                        <a:rPr lang="en-US" sz="1800" i="0" u="none" strike="noStrike" cap="none">
                          <a:solidFill>
                            <a:srgbClr val="101D49"/>
                          </a:solidFill>
                          <a:latin typeface="Calibri"/>
                          <a:ea typeface="Calibri"/>
                          <a:cs typeface="Calibri"/>
                          <a:sym typeface="Calibri"/>
                        </a:rPr>
                        <a:t>Business Proposal Template (Attachment E)</a:t>
                      </a:r>
                      <a:endParaRPr sz="1800" u="none" strike="noStrike" cap="none"/>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261550">
                <a:tc>
                  <a:txBody>
                    <a:bodyPr/>
                    <a:lstStyle/>
                    <a:p>
                      <a:pPr marL="0" marR="0" lvl="0" indent="0" algn="l" rtl="0">
                        <a:lnSpc>
                          <a:spcPct val="100000"/>
                        </a:lnSpc>
                        <a:spcBef>
                          <a:spcPts val="0"/>
                        </a:spcBef>
                        <a:spcAft>
                          <a:spcPts val="0"/>
                        </a:spcAft>
                        <a:buClr>
                          <a:srgbClr val="000000"/>
                        </a:buClr>
                        <a:buSzPts val="1600"/>
                        <a:buFont typeface="Arial"/>
                        <a:buNone/>
                      </a:pPr>
                      <a:r>
                        <a:rPr lang="en-US" sz="1800" u="none" strike="noStrike" cap="none">
                          <a:solidFill>
                            <a:srgbClr val="101D49"/>
                          </a:solidFill>
                          <a:latin typeface="Calibri"/>
                          <a:ea typeface="Calibri"/>
                          <a:cs typeface="Calibri"/>
                          <a:sym typeface="Calibri"/>
                        </a:rPr>
                        <a:t>4/14/2025</a:t>
                      </a:r>
                      <a:endParaRPr sz="1800" u="none" strike="noStrike" cap="none">
                        <a:solidFill>
                          <a:srgbClr val="101D49"/>
                        </a:solidFill>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101D49"/>
                        </a:buClr>
                        <a:buSzPts val="1600"/>
                        <a:buFont typeface="Calibri"/>
                        <a:buNone/>
                      </a:pPr>
                      <a:r>
                        <a:rPr lang="en-US" sz="1800" i="0" u="none" strike="noStrike" cap="none">
                          <a:solidFill>
                            <a:srgbClr val="101D49"/>
                          </a:solidFill>
                          <a:latin typeface="Calibri"/>
                          <a:ea typeface="Calibri"/>
                          <a:cs typeface="Calibri"/>
                          <a:sym typeface="Calibri"/>
                        </a:rPr>
                        <a:t>Technical Proposal Template (Attachment F)</a:t>
                      </a:r>
                      <a:endParaRPr sz="1800" u="none" strike="noStrike" cap="none"/>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r h="261550">
                <a:tc>
                  <a:txBody>
                    <a:bodyPr/>
                    <a:lstStyle/>
                    <a:p>
                      <a:pPr marL="0" marR="0" lvl="0" indent="0" algn="l" rtl="0">
                        <a:lnSpc>
                          <a:spcPct val="100000"/>
                        </a:lnSpc>
                        <a:spcBef>
                          <a:spcPts val="0"/>
                        </a:spcBef>
                        <a:spcAft>
                          <a:spcPts val="0"/>
                        </a:spcAft>
                        <a:buClr>
                          <a:srgbClr val="000000"/>
                        </a:buClr>
                        <a:buSzPts val="1600"/>
                        <a:buFont typeface="Arial"/>
                        <a:buNone/>
                      </a:pPr>
                      <a:r>
                        <a:rPr lang="en-US" sz="1800" u="none" strike="noStrike" cap="none">
                          <a:solidFill>
                            <a:srgbClr val="101D49"/>
                          </a:solidFill>
                          <a:latin typeface="Calibri"/>
                          <a:ea typeface="Calibri"/>
                          <a:cs typeface="Calibri"/>
                          <a:sym typeface="Calibri"/>
                        </a:rPr>
                        <a:t>4/14/2025</a:t>
                      </a:r>
                      <a:endParaRPr sz="1800" u="none" strike="noStrike" cap="none">
                        <a:solidFill>
                          <a:srgbClr val="101D49"/>
                        </a:solidFill>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101D49"/>
                        </a:buClr>
                        <a:buSzPts val="1600"/>
                        <a:buFont typeface="Calibri"/>
                        <a:buNone/>
                      </a:pPr>
                      <a:r>
                        <a:rPr lang="en-US" sz="1800" i="0" u="none" strike="noStrike" cap="none">
                          <a:solidFill>
                            <a:srgbClr val="101D49"/>
                          </a:solidFill>
                          <a:latin typeface="Calibri"/>
                          <a:ea typeface="Calibri"/>
                          <a:cs typeface="Calibri"/>
                          <a:sym typeface="Calibri"/>
                        </a:rPr>
                        <a:t>Minimum Requirements Template (Attachment F1)</a:t>
                      </a:r>
                      <a:endParaRPr sz="1800" u="none" strike="noStrike" cap="none"/>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8"/>
                  </a:ext>
                </a:extLst>
              </a:tr>
              <a:tr h="261550">
                <a:tc>
                  <a:txBody>
                    <a:bodyPr/>
                    <a:lstStyle/>
                    <a:p>
                      <a:pPr marL="0" marR="0" lvl="0" indent="0" algn="l" rtl="0">
                        <a:lnSpc>
                          <a:spcPct val="100000"/>
                        </a:lnSpc>
                        <a:spcBef>
                          <a:spcPts val="0"/>
                        </a:spcBef>
                        <a:spcAft>
                          <a:spcPts val="0"/>
                        </a:spcAft>
                        <a:buClr>
                          <a:srgbClr val="000000"/>
                        </a:buClr>
                        <a:buSzPts val="1600"/>
                        <a:buFont typeface="Arial"/>
                        <a:buNone/>
                      </a:pPr>
                      <a:r>
                        <a:rPr lang="en-US" sz="1800" u="none" strike="noStrike" cap="none">
                          <a:solidFill>
                            <a:srgbClr val="000000"/>
                          </a:solidFill>
                          <a:latin typeface="Calibri"/>
                          <a:ea typeface="Calibri"/>
                          <a:cs typeface="Calibri"/>
                          <a:sym typeface="Calibri"/>
                        </a:rPr>
                        <a:t>4/17/2025</a:t>
                      </a:r>
                      <a:endParaRPr sz="1800" u="none" strike="noStrike" cap="none">
                        <a:solidFill>
                          <a:srgbClr val="000000"/>
                        </a:solidFill>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800" i="0" u="none" strike="noStrike" cap="none">
                          <a:solidFill>
                            <a:srgbClr val="101D49"/>
                          </a:solidFill>
                          <a:latin typeface="Calibri"/>
                          <a:ea typeface="Calibri"/>
                          <a:cs typeface="Calibri"/>
                          <a:sym typeface="Calibri"/>
                        </a:rPr>
                        <a:t>Reference Check Forms (Attachment H)</a:t>
                      </a:r>
                      <a:endParaRPr sz="1800" u="none" strike="noStrike" cap="none"/>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9"/>
                  </a:ext>
                </a:extLst>
              </a:tr>
            </a:tbl>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567"/>
        <p:cNvGrpSpPr/>
        <p:nvPr/>
      </p:nvGrpSpPr>
      <p:grpSpPr>
        <a:xfrm>
          <a:off x="0" y="0"/>
          <a:ext cx="0" cy="0"/>
          <a:chOff x="0" y="0"/>
          <a:chExt cx="0" cy="0"/>
        </a:xfrm>
      </p:grpSpPr>
      <p:sp>
        <p:nvSpPr>
          <p:cNvPr id="568" name="Google Shape;568;g1ee8d01f392_2_90"/>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4000" dirty="0">
                <a:latin typeface="Calibri"/>
                <a:ea typeface="Calibri"/>
                <a:cs typeface="Calibri"/>
                <a:sym typeface="Calibri"/>
              </a:rPr>
              <a:t>Submission Requirements</a:t>
            </a:r>
            <a:endParaRPr sz="4000" dirty="0">
              <a:latin typeface="Calibri"/>
              <a:ea typeface="Calibri"/>
              <a:cs typeface="Calibri"/>
              <a:sym typeface="Calibri"/>
            </a:endParaRPr>
          </a:p>
        </p:txBody>
      </p:sp>
      <p:sp>
        <p:nvSpPr>
          <p:cNvPr id="569" name="Google Shape;569;g1ee8d01f392_2_90"/>
          <p:cNvSpPr txBox="1">
            <a:spLocks noGrp="1"/>
          </p:cNvSpPr>
          <p:nvPr>
            <p:ph type="body" idx="1"/>
          </p:nvPr>
        </p:nvSpPr>
        <p:spPr>
          <a:xfrm>
            <a:off x="1371600" y="1828800"/>
            <a:ext cx="9180000" cy="4679400"/>
          </a:xfrm>
          <a:prstGeom prst="rect">
            <a:avLst/>
          </a:prstGeom>
          <a:noFill/>
          <a:ln>
            <a:noFill/>
          </a:ln>
        </p:spPr>
        <p:txBody>
          <a:bodyPr spcFirstLastPara="1" wrap="square" lIns="91425" tIns="45700" rIns="91425" bIns="45700" anchor="t" anchorCtr="0">
            <a:normAutofit fontScale="70000" lnSpcReduction="20000"/>
          </a:bodyPr>
          <a:lstStyle/>
          <a:p>
            <a:pPr marL="0" lvl="0" indent="0" algn="l" rtl="0">
              <a:lnSpc>
                <a:spcPct val="94000"/>
              </a:lnSpc>
              <a:spcBef>
                <a:spcPts val="0"/>
              </a:spcBef>
              <a:spcAft>
                <a:spcPts val="0"/>
              </a:spcAft>
              <a:buClr>
                <a:srgbClr val="101D49"/>
              </a:buClr>
              <a:buSzPct val="100000"/>
              <a:buNone/>
            </a:pPr>
            <a:r>
              <a:rPr lang="en-US" sz="2600" b="1">
                <a:solidFill>
                  <a:srgbClr val="101D49"/>
                </a:solidFill>
                <a:latin typeface="Calibri"/>
                <a:ea typeface="Calibri"/>
                <a:cs typeface="Calibri"/>
                <a:sym typeface="Calibri"/>
              </a:rPr>
              <a:t>All submissions must be made through the Supplier Portal as described in RFP Section 1.8. </a:t>
            </a:r>
            <a:endParaRPr>
              <a:solidFill>
                <a:srgbClr val="101D49"/>
              </a:solidFill>
            </a:endParaRPr>
          </a:p>
          <a:p>
            <a:pPr marL="0" lvl="0" indent="0" algn="l" rtl="0">
              <a:lnSpc>
                <a:spcPct val="94000"/>
              </a:lnSpc>
              <a:spcBef>
                <a:spcPts val="0"/>
              </a:spcBef>
              <a:spcAft>
                <a:spcPts val="0"/>
              </a:spcAft>
              <a:buClr>
                <a:srgbClr val="101D49"/>
              </a:buClr>
              <a:buSzPct val="100000"/>
              <a:buNone/>
            </a:pPr>
            <a:endParaRPr sz="2600">
              <a:solidFill>
                <a:srgbClr val="101D49"/>
              </a:solidFill>
              <a:latin typeface="Calibri"/>
              <a:ea typeface="Calibri"/>
              <a:cs typeface="Calibri"/>
              <a:sym typeface="Calibri"/>
            </a:endParaRPr>
          </a:p>
          <a:p>
            <a:pPr marL="457200" lvl="0" indent="-321945" algn="l" rtl="0">
              <a:lnSpc>
                <a:spcPct val="94000"/>
              </a:lnSpc>
              <a:spcBef>
                <a:spcPts val="0"/>
              </a:spcBef>
              <a:spcAft>
                <a:spcPts val="0"/>
              </a:spcAft>
              <a:buSzPct val="100000"/>
              <a:buFont typeface="Calibri"/>
              <a:buChar char="●"/>
            </a:pPr>
            <a:r>
              <a:rPr lang="en-US" sz="2100">
                <a:solidFill>
                  <a:srgbClr val="000000"/>
                </a:solidFill>
                <a:latin typeface="Calibri"/>
                <a:ea typeface="Calibri"/>
                <a:cs typeface="Calibri"/>
                <a:sym typeface="Calibri"/>
              </a:rPr>
              <a:t>All proposals must be received through the Supplier Portal at the link below by the Procurement Division no later than the date and time outlined in </a:t>
            </a:r>
            <a:r>
              <a:rPr lang="en-US" sz="2100" u="sng">
                <a:solidFill>
                  <a:schemeClr val="dk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Section 1.24</a:t>
            </a:r>
            <a:r>
              <a:rPr lang="en-US" sz="2100">
                <a:solidFill>
                  <a:schemeClr val="dk1"/>
                </a:solidFill>
                <a:latin typeface="Calibri"/>
                <a:ea typeface="Calibri"/>
                <a:cs typeface="Calibri"/>
                <a:sym typeface="Calibri"/>
              </a:rPr>
              <a:t> </a:t>
            </a:r>
            <a:r>
              <a:rPr lang="en-US" sz="2100">
                <a:solidFill>
                  <a:srgbClr val="000000"/>
                </a:solidFill>
                <a:latin typeface="Calibri"/>
                <a:ea typeface="Calibri"/>
                <a:cs typeface="Calibri"/>
                <a:sym typeface="Calibri"/>
              </a:rPr>
              <a:t>Summary of Milestones.  The proposal will be considered the official response in evaluating responses for scoring and protest resolution and may be posted on the IDOA website, </a:t>
            </a:r>
            <a:r>
              <a:rPr lang="en-US" sz="2100" u="sng">
                <a:solidFill>
                  <a:srgbClr val="0000FF"/>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https://www.in.gov/idoa/procurement/award-recommendations/</a:t>
            </a:r>
            <a:r>
              <a:rPr lang="en-US" sz="2100">
                <a:solidFill>
                  <a:srgbClr val="000000"/>
                </a:solidFill>
                <a:latin typeface="Calibri"/>
                <a:ea typeface="Calibri"/>
                <a:cs typeface="Calibri"/>
                <a:sym typeface="Calibri"/>
              </a:rPr>
              <a:t> if recommended for selection. The proposal must follow the format indicated in </a:t>
            </a:r>
            <a:r>
              <a:rPr lang="en-US" sz="2100" u="sng">
                <a:solidFill>
                  <a:schemeClr val="dk1"/>
                </a:solidFill>
                <a:latin typeface="Calibri"/>
                <a:ea typeface="Calibri"/>
                <a:cs typeface="Calibri"/>
                <a:sym typeface="Calibri"/>
                <a:hlinkClick r:id="rId5">
                  <a:extLst>
                    <a:ext uri="{A12FA001-AC4F-418D-AE19-62706E023703}">
                      <ahyp:hlinkClr xmlns:ahyp="http://schemas.microsoft.com/office/drawing/2018/hyperlinkcolor" val="tx"/>
                    </a:ext>
                  </a:extLst>
                </a:hlinkClick>
              </a:rPr>
              <a:t>Section Two</a:t>
            </a:r>
            <a:r>
              <a:rPr lang="en-US" sz="2100">
                <a:solidFill>
                  <a:schemeClr val="dk1"/>
                </a:solidFill>
                <a:latin typeface="Calibri"/>
                <a:ea typeface="Calibri"/>
                <a:cs typeface="Calibri"/>
                <a:sym typeface="Calibri"/>
              </a:rPr>
              <a:t> </a:t>
            </a:r>
            <a:r>
              <a:rPr lang="en-US" sz="2100">
                <a:solidFill>
                  <a:srgbClr val="000000"/>
                </a:solidFill>
                <a:latin typeface="Calibri"/>
                <a:ea typeface="Calibri"/>
                <a:cs typeface="Calibri"/>
                <a:sym typeface="Calibri"/>
              </a:rPr>
              <a:t>of the RFP document. No other method of submission will be accepted.  Unnecessarily elaborate brochures or other presentations, beyond those necessary to present a complete and effective proposal, are not desired.   </a:t>
            </a:r>
            <a:endParaRPr/>
          </a:p>
          <a:p>
            <a:pPr marL="384038" lvl="0" indent="-280722" algn="l" rtl="0">
              <a:lnSpc>
                <a:spcPct val="94000"/>
              </a:lnSpc>
              <a:spcBef>
                <a:spcPts val="0"/>
              </a:spcBef>
              <a:spcAft>
                <a:spcPts val="0"/>
              </a:spcAft>
              <a:buClr>
                <a:srgbClr val="101D49"/>
              </a:buClr>
              <a:buSzPct val="100000"/>
              <a:buNone/>
            </a:pPr>
            <a:endParaRPr sz="2100">
              <a:solidFill>
                <a:srgbClr val="000000"/>
              </a:solidFill>
              <a:latin typeface="Calibri"/>
              <a:ea typeface="Calibri"/>
              <a:cs typeface="Calibri"/>
              <a:sym typeface="Calibri"/>
            </a:endParaRPr>
          </a:p>
          <a:p>
            <a:pPr marL="457200" marR="0" lvl="0" indent="-321945" algn="l" rtl="0">
              <a:lnSpc>
                <a:spcPct val="94000"/>
              </a:lnSpc>
              <a:spcBef>
                <a:spcPts val="0"/>
              </a:spcBef>
              <a:spcAft>
                <a:spcPts val="0"/>
              </a:spcAft>
              <a:buSzPct val="100000"/>
              <a:buFont typeface="Calibri"/>
              <a:buChar char="●"/>
            </a:pPr>
            <a:r>
              <a:rPr lang="en-US" sz="2100">
                <a:solidFill>
                  <a:srgbClr val="000000"/>
                </a:solidFill>
                <a:latin typeface="Calibri"/>
                <a:ea typeface="Calibri"/>
                <a:cs typeface="Calibri"/>
                <a:sym typeface="Calibri"/>
              </a:rPr>
              <a:t>Multi-Factor Authentication:   </a:t>
            </a:r>
            <a:r>
              <a:rPr lang="en-US" sz="2100" u="sng">
                <a:solidFill>
                  <a:srgbClr val="0000FF"/>
                </a:solidFill>
                <a:latin typeface="Calibri"/>
                <a:ea typeface="Calibri"/>
                <a:cs typeface="Calibri"/>
                <a:sym typeface="Calibri"/>
                <a:hlinkClick r:id="rId6">
                  <a:extLst>
                    <a:ext uri="{A12FA001-AC4F-418D-AE19-62706E023703}">
                      <ahyp:hlinkClr xmlns:ahyp="http://schemas.microsoft.com/office/drawing/2018/hyperlinkcolor" val="tx"/>
                    </a:ext>
                  </a:extLst>
                </a:hlinkClick>
              </a:rPr>
              <a:t>https://www.in.gov/iot/customer-service/myshareingov/multi-factor-authentication/</a:t>
            </a:r>
            <a:endParaRPr sz="2100" u="sng">
              <a:solidFill>
                <a:srgbClr val="0000FF"/>
              </a:solidFill>
              <a:latin typeface="Calibri"/>
              <a:ea typeface="Calibri"/>
              <a:cs typeface="Calibri"/>
              <a:sym typeface="Calibri"/>
            </a:endParaRPr>
          </a:p>
          <a:p>
            <a:pPr marL="0" marR="0" lvl="0" indent="103313" algn="l" rtl="0">
              <a:lnSpc>
                <a:spcPct val="94000"/>
              </a:lnSpc>
              <a:spcBef>
                <a:spcPts val="0"/>
              </a:spcBef>
              <a:spcAft>
                <a:spcPts val="0"/>
              </a:spcAft>
              <a:buClr>
                <a:schemeClr val="dk2"/>
              </a:buClr>
              <a:buSzPct val="100000"/>
              <a:buNone/>
            </a:pPr>
            <a:endParaRPr sz="2100" u="sng">
              <a:solidFill>
                <a:srgbClr val="0000FF"/>
              </a:solidFill>
              <a:latin typeface="Calibri"/>
              <a:ea typeface="Calibri"/>
              <a:cs typeface="Calibri"/>
              <a:sym typeface="Calibri"/>
            </a:endParaRPr>
          </a:p>
          <a:p>
            <a:pPr marL="457200" lvl="0" indent="-321945" algn="l" rtl="0">
              <a:lnSpc>
                <a:spcPct val="94000"/>
              </a:lnSpc>
              <a:spcBef>
                <a:spcPts val="0"/>
              </a:spcBef>
              <a:spcAft>
                <a:spcPts val="0"/>
              </a:spcAft>
              <a:buSzPct val="100000"/>
              <a:buFont typeface="Calibri"/>
              <a:buChar char="●"/>
            </a:pPr>
            <a:r>
              <a:rPr lang="en-US" sz="2100">
                <a:solidFill>
                  <a:srgbClr val="000000"/>
                </a:solidFill>
                <a:latin typeface="Calibri"/>
                <a:ea typeface="Calibri"/>
                <a:cs typeface="Calibri"/>
                <a:sym typeface="Calibri"/>
              </a:rPr>
              <a:t>Supplier Portal:   </a:t>
            </a:r>
            <a:r>
              <a:rPr lang="en-US" sz="2100" u="sng">
                <a:solidFill>
                  <a:srgbClr val="0000FF"/>
                </a:solidFill>
                <a:latin typeface="Calibri"/>
                <a:ea typeface="Calibri"/>
                <a:cs typeface="Calibri"/>
                <a:sym typeface="Calibri"/>
                <a:hlinkClick r:id="rId7">
                  <a:extLst>
                    <a:ext uri="{A12FA001-AC4F-418D-AE19-62706E023703}">
                      <ahyp:hlinkClr xmlns:ahyp="http://schemas.microsoft.com/office/drawing/2018/hyperlinkcolor" val="tx"/>
                    </a:ext>
                  </a:extLst>
                </a:hlinkClick>
              </a:rPr>
              <a:t>https://www.in.gov/idoa/procurement/supplier-resource-center/requirements-to-do-business-with-the-state/bidder-profile-registration/</a:t>
            </a:r>
            <a:endParaRPr sz="2100" u="sng">
              <a:solidFill>
                <a:srgbClr val="0000FF"/>
              </a:solidFill>
              <a:latin typeface="Calibri"/>
              <a:ea typeface="Calibri"/>
              <a:cs typeface="Calibri"/>
              <a:sym typeface="Calibri"/>
            </a:endParaRPr>
          </a:p>
          <a:p>
            <a:pPr marL="0" lvl="0" indent="0" algn="l" rtl="0">
              <a:lnSpc>
                <a:spcPct val="94000"/>
              </a:lnSpc>
              <a:spcBef>
                <a:spcPts val="0"/>
              </a:spcBef>
              <a:spcAft>
                <a:spcPts val="0"/>
              </a:spcAft>
              <a:buClr>
                <a:schemeClr val="dk2"/>
              </a:buClr>
              <a:buSzPct val="100000"/>
              <a:buNone/>
            </a:pPr>
            <a:endParaRPr sz="2100">
              <a:latin typeface="Times New Roman"/>
              <a:ea typeface="Times New Roman"/>
              <a:cs typeface="Times New Roman"/>
              <a:sym typeface="Times New Roman"/>
            </a:endParaRPr>
          </a:p>
          <a:p>
            <a:pPr marL="457200" lvl="0" indent="-321945" algn="l" rtl="0">
              <a:lnSpc>
                <a:spcPct val="94000"/>
              </a:lnSpc>
              <a:spcBef>
                <a:spcPts val="0"/>
              </a:spcBef>
              <a:spcAft>
                <a:spcPts val="0"/>
              </a:spcAft>
              <a:buSzPct val="100000"/>
              <a:buFont typeface="Calibri"/>
              <a:buChar char="●"/>
            </a:pPr>
            <a:r>
              <a:rPr lang="en-US" sz="2100">
                <a:solidFill>
                  <a:srgbClr val="000000"/>
                </a:solidFill>
                <a:latin typeface="Calibri"/>
                <a:ea typeface="Calibri"/>
                <a:cs typeface="Calibri"/>
                <a:sym typeface="Calibri"/>
              </a:rPr>
              <a:t>PDF guide on how to submit an electronic bid: </a:t>
            </a:r>
            <a:r>
              <a:rPr lang="en-US" sz="2100" u="sng">
                <a:solidFill>
                  <a:srgbClr val="0000FF"/>
                </a:solidFill>
                <a:latin typeface="Calibri"/>
                <a:ea typeface="Calibri"/>
                <a:cs typeface="Calibri"/>
                <a:sym typeface="Calibri"/>
                <a:hlinkClick r:id="rId8">
                  <a:extLst>
                    <a:ext uri="{A12FA001-AC4F-418D-AE19-62706E023703}">
                      <ahyp:hlinkClr xmlns:ahyp="http://schemas.microsoft.com/office/drawing/2018/hyperlinkcolor" val="tx"/>
                    </a:ext>
                  </a:extLst>
                </a:hlinkClick>
              </a:rPr>
              <a:t>https://www.in.gov/idoa/procurement/supplier-resource-center/requirements-to-do-business-with-the-state/bidder-profile-registration/manage-my-bidder-profile/submitting-a-bid/</a:t>
            </a:r>
            <a:endParaRPr sz="2300" b="1">
              <a:solidFill>
                <a:srgbClr val="101D49"/>
              </a:solidFill>
              <a:latin typeface="Calibri"/>
              <a:ea typeface="Calibri"/>
              <a:cs typeface="Calibri"/>
              <a:sym typeface="Calibri"/>
            </a:endParaRPr>
          </a:p>
          <a:p>
            <a:pPr marL="457200" lvl="0" indent="0" algn="l" rtl="0">
              <a:lnSpc>
                <a:spcPct val="94000"/>
              </a:lnSpc>
              <a:spcBef>
                <a:spcPts val="0"/>
              </a:spcBef>
              <a:spcAft>
                <a:spcPts val="0"/>
              </a:spcAft>
              <a:buSzPct val="111801"/>
              <a:buNone/>
            </a:pPr>
            <a:endParaRPr sz="2300" b="1">
              <a:solidFill>
                <a:srgbClr val="101D49"/>
              </a:solidFill>
              <a:latin typeface="Calibri"/>
              <a:ea typeface="Calibri"/>
              <a:cs typeface="Calibri"/>
              <a:sym typeface="Calibri"/>
            </a:endParaRPr>
          </a:p>
          <a:p>
            <a:pPr marL="457200" lvl="0" indent="-330835" algn="l" rtl="0">
              <a:lnSpc>
                <a:spcPct val="94000"/>
              </a:lnSpc>
              <a:spcBef>
                <a:spcPts val="1200"/>
              </a:spcBef>
              <a:spcAft>
                <a:spcPts val="0"/>
              </a:spcAft>
              <a:buClr>
                <a:srgbClr val="101D49"/>
              </a:buClr>
              <a:buSzPct val="100000"/>
              <a:buFont typeface="Calibri"/>
              <a:buChar char="●"/>
            </a:pPr>
            <a:r>
              <a:rPr lang="en-US" sz="2300" b="1">
                <a:solidFill>
                  <a:srgbClr val="101D49"/>
                </a:solidFill>
                <a:latin typeface="Calibri"/>
                <a:ea typeface="Calibri"/>
                <a:cs typeface="Calibri"/>
                <a:sym typeface="Calibri"/>
              </a:rPr>
              <a:t>You must be a registered bidder to submit a proposal. </a:t>
            </a:r>
            <a:endParaRPr sz="2300">
              <a:latin typeface="Calibri"/>
              <a:ea typeface="Calibri"/>
              <a:cs typeface="Calibri"/>
              <a:sym typeface="Calibri"/>
            </a:endParaRPr>
          </a:p>
          <a:p>
            <a:pPr marL="0" lvl="0" indent="0" algn="l" rtl="0">
              <a:lnSpc>
                <a:spcPct val="94000"/>
              </a:lnSpc>
              <a:spcBef>
                <a:spcPts val="1200"/>
              </a:spcBef>
              <a:spcAft>
                <a:spcPts val="0"/>
              </a:spcAft>
              <a:buClr>
                <a:srgbClr val="FF0000"/>
              </a:buClr>
              <a:buSzPct val="100000"/>
              <a:buNone/>
            </a:pPr>
            <a:r>
              <a:rPr lang="en-US" sz="2100" b="1">
                <a:solidFill>
                  <a:srgbClr val="FF0000"/>
                </a:solidFill>
                <a:latin typeface="Calibri"/>
                <a:ea typeface="Calibri"/>
                <a:cs typeface="Calibri"/>
                <a:sym typeface="Calibri"/>
              </a:rPr>
              <a:t>It is your responsibility to ensure that all required documents and forms are submitted prior to the due dates. Failure to complete or submit required documents and forms may result in disqualification or loss of points. </a:t>
            </a:r>
            <a:endParaRPr sz="2100">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4"/>
          <p:cNvSpPr txBox="1">
            <a:spLocks noGrp="1"/>
          </p:cNvSpPr>
          <p:nvPr>
            <p:ph type="title"/>
          </p:nvPr>
        </p:nvSpPr>
        <p:spPr>
          <a:xfrm>
            <a:off x="1371600" y="770286"/>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dirty="0"/>
              <a:t>Purpose of the RFP and Background</a:t>
            </a:r>
            <a:endParaRPr sz="4000" dirty="0"/>
          </a:p>
        </p:txBody>
      </p:sp>
      <p:sp>
        <p:nvSpPr>
          <p:cNvPr id="222" name="Google Shape;222;p4"/>
          <p:cNvSpPr txBox="1">
            <a:spLocks noGrp="1"/>
          </p:cNvSpPr>
          <p:nvPr>
            <p:ph type="body" idx="1"/>
          </p:nvPr>
        </p:nvSpPr>
        <p:spPr>
          <a:xfrm>
            <a:off x="1371600" y="1828800"/>
            <a:ext cx="8492247" cy="37956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None/>
            </a:pPr>
            <a:r>
              <a:rPr lang="en-US" sz="2800" dirty="0">
                <a:solidFill>
                  <a:srgbClr val="101D49"/>
                </a:solidFill>
              </a:rPr>
              <a:t>The purpose of this solicitation is to select a respondent(s) that can satisfy the State’s need for </a:t>
            </a:r>
            <a:r>
              <a:rPr lang="en-US" sz="2800" b="1" dirty="0">
                <a:solidFill>
                  <a:srgbClr val="101D49"/>
                </a:solidFill>
              </a:rPr>
              <a:t>Language Interpretation and Translation Services</a:t>
            </a:r>
            <a:r>
              <a:rPr lang="en-US" sz="2800" dirty="0">
                <a:solidFill>
                  <a:srgbClr val="101D49"/>
                </a:solidFill>
              </a:rPr>
              <a:t>. It is the intent of IDOA to contract with a respondent(s) that provides quality Language Interpretation and Translation Services for all State Agencies.</a:t>
            </a:r>
            <a:endParaRPr sz="2800" dirty="0">
              <a:solidFill>
                <a:srgbClr val="101D49"/>
              </a:solidFill>
            </a:endParaRPr>
          </a:p>
          <a:p>
            <a:pPr marL="383540" lvl="0" indent="-231140" algn="l" rtl="0">
              <a:lnSpc>
                <a:spcPct val="94000"/>
              </a:lnSpc>
              <a:spcBef>
                <a:spcPts val="0"/>
              </a:spcBef>
              <a:spcAft>
                <a:spcPts val="0"/>
              </a:spcAft>
              <a:buClr>
                <a:schemeClr val="dk2"/>
              </a:buClr>
              <a:buSzPts val="2400"/>
              <a:buNone/>
            </a:pPr>
            <a:endParaRPr sz="1800" dirty="0">
              <a:solidFill>
                <a:srgbClr val="101D49"/>
              </a:solidFill>
            </a:endParaRPr>
          </a:p>
          <a:p>
            <a:pPr marL="0" lvl="0" indent="0" algn="l" rtl="0">
              <a:lnSpc>
                <a:spcPct val="94000"/>
              </a:lnSpc>
              <a:spcBef>
                <a:spcPts val="0"/>
              </a:spcBef>
              <a:spcAft>
                <a:spcPts val="0"/>
              </a:spcAft>
              <a:buClr>
                <a:schemeClr val="dk2"/>
              </a:buClr>
              <a:buSzPts val="2400"/>
              <a:buNone/>
            </a:pPr>
            <a:endParaRPr sz="1800" dirty="0">
              <a:solidFill>
                <a:srgbClr val="101D49"/>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574"/>
        <p:cNvGrpSpPr/>
        <p:nvPr/>
      </p:nvGrpSpPr>
      <p:grpSpPr>
        <a:xfrm>
          <a:off x="0" y="0"/>
          <a:ext cx="0" cy="0"/>
          <a:chOff x="0" y="0"/>
          <a:chExt cx="0" cy="0"/>
        </a:xfrm>
      </p:grpSpPr>
      <p:sp>
        <p:nvSpPr>
          <p:cNvPr id="575" name="Google Shape;575;p37"/>
          <p:cNvSpPr txBox="1">
            <a:spLocks noGrp="1"/>
          </p:cNvSpPr>
          <p:nvPr>
            <p:ph type="title"/>
          </p:nvPr>
        </p:nvSpPr>
        <p:spPr>
          <a:xfrm>
            <a:off x="1371600" y="769723"/>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dirty="0"/>
              <a:t>Additional Information</a:t>
            </a:r>
            <a:endParaRPr sz="4000" dirty="0"/>
          </a:p>
        </p:txBody>
      </p:sp>
      <p:sp>
        <p:nvSpPr>
          <p:cNvPr id="576" name="Google Shape;576;p37"/>
          <p:cNvSpPr txBox="1">
            <a:spLocks noGrp="1"/>
          </p:cNvSpPr>
          <p:nvPr>
            <p:ph type="body" idx="1"/>
          </p:nvPr>
        </p:nvSpPr>
        <p:spPr>
          <a:xfrm>
            <a:off x="1371600" y="1828800"/>
            <a:ext cx="9745500" cy="4437300"/>
          </a:xfrm>
          <a:prstGeom prst="rect">
            <a:avLst/>
          </a:prstGeom>
          <a:noFill/>
          <a:ln>
            <a:noFill/>
          </a:ln>
        </p:spPr>
        <p:txBody>
          <a:bodyPr spcFirstLastPara="1" wrap="square" lIns="91425" tIns="45700" rIns="91425" bIns="45700" anchor="t" anchorCtr="0">
            <a:noAutofit/>
          </a:bodyPr>
          <a:lstStyle/>
          <a:p>
            <a:pPr marL="342900" lvl="0" indent="-342900" algn="ctr" rtl="0">
              <a:lnSpc>
                <a:spcPct val="80000"/>
              </a:lnSpc>
              <a:spcBef>
                <a:spcPts val="0"/>
              </a:spcBef>
              <a:spcAft>
                <a:spcPts val="0"/>
              </a:spcAft>
              <a:buClr>
                <a:schemeClr val="dk1"/>
              </a:buClr>
              <a:buSzPts val="1800"/>
              <a:buNone/>
            </a:pPr>
            <a:r>
              <a:rPr lang="en-US" sz="1800" b="1">
                <a:solidFill>
                  <a:schemeClr val="dk1"/>
                </a:solidFill>
              </a:rPr>
              <a:t>IDOA PROCUREMENT LINKS AND NUMBERS</a:t>
            </a:r>
            <a:endParaRPr sz="1800" b="1" u="sng">
              <a:solidFill>
                <a:schemeClr val="dk1"/>
              </a:solidFill>
              <a:hlinkClick r:id="rId3">
                <a:extLst>
                  <a:ext uri="{A12FA001-AC4F-418D-AE19-62706E023703}">
                    <ahyp:hlinkClr xmlns:ahyp="http://schemas.microsoft.com/office/drawing/2018/hyperlinkcolor" val="tx"/>
                  </a:ext>
                </a:extLst>
              </a:hlinkClick>
            </a:endParaRPr>
          </a:p>
          <a:p>
            <a:pPr marL="342900" lvl="0" indent="-342900" algn="ctr" rtl="0">
              <a:lnSpc>
                <a:spcPct val="80000"/>
              </a:lnSpc>
              <a:spcBef>
                <a:spcPts val="360"/>
              </a:spcBef>
              <a:spcAft>
                <a:spcPts val="0"/>
              </a:spcAft>
              <a:buClr>
                <a:srgbClr val="4C7C99"/>
              </a:buClr>
              <a:buSzPts val="1800"/>
              <a:buNone/>
            </a:pPr>
            <a:r>
              <a:rPr lang="en-US" sz="1800" u="sng">
                <a:solidFill>
                  <a:srgbClr val="4C7C99"/>
                </a:solidFill>
                <a:hlinkClick r:id="rId3">
                  <a:extLst>
                    <a:ext uri="{A12FA001-AC4F-418D-AE19-62706E023703}">
                      <ahyp:hlinkClr xmlns:ahyp="http://schemas.microsoft.com/office/drawing/2018/hyperlinkcolor" val="tx"/>
                    </a:ext>
                  </a:extLst>
                </a:hlinkClick>
              </a:rPr>
              <a:t>http://www.in.gov/idoa/2354.htm</a:t>
            </a:r>
            <a:endParaRPr sz="1800">
              <a:solidFill>
                <a:srgbClr val="4C7C99"/>
              </a:solidFill>
            </a:endParaRPr>
          </a:p>
          <a:p>
            <a:pPr marL="342900" lvl="0" indent="-342900" algn="ctr" rtl="0">
              <a:lnSpc>
                <a:spcPct val="80000"/>
              </a:lnSpc>
              <a:spcBef>
                <a:spcPts val="360"/>
              </a:spcBef>
              <a:spcAft>
                <a:spcPts val="0"/>
              </a:spcAft>
              <a:buClr>
                <a:schemeClr val="dk2"/>
              </a:buClr>
              <a:buSzPts val="1800"/>
              <a:buNone/>
            </a:pPr>
            <a:endParaRPr sz="1800">
              <a:solidFill>
                <a:schemeClr val="dk1"/>
              </a:solidFill>
            </a:endParaRPr>
          </a:p>
          <a:p>
            <a:pPr marL="342900" lvl="0" indent="-342900" algn="l" rtl="0">
              <a:lnSpc>
                <a:spcPct val="80000"/>
              </a:lnSpc>
              <a:spcBef>
                <a:spcPts val="360"/>
              </a:spcBef>
              <a:spcAft>
                <a:spcPts val="0"/>
              </a:spcAft>
              <a:buClr>
                <a:schemeClr val="dk1"/>
              </a:buClr>
              <a:buSzPts val="1800"/>
              <a:buFont typeface="Libre Franklin"/>
              <a:buChar char="●"/>
            </a:pPr>
            <a:r>
              <a:rPr lang="en-US" sz="1800">
                <a:solidFill>
                  <a:schemeClr val="dk1"/>
                </a:solidFill>
              </a:rPr>
              <a:t>Link to the developing for bidder registry with IDOA and Secretary of State.</a:t>
            </a:r>
            <a:endParaRPr/>
          </a:p>
          <a:p>
            <a:pPr marL="514350" lvl="1" indent="0" algn="l" rtl="0">
              <a:lnSpc>
                <a:spcPct val="80000"/>
              </a:lnSpc>
              <a:spcBef>
                <a:spcPts val="360"/>
              </a:spcBef>
              <a:spcAft>
                <a:spcPts val="0"/>
              </a:spcAft>
              <a:buClr>
                <a:srgbClr val="4C7C99"/>
              </a:buClr>
              <a:buSzPts val="1800"/>
              <a:buNone/>
            </a:pPr>
            <a:r>
              <a:rPr lang="en-US" sz="1800" i="0" u="sng">
                <a:solidFill>
                  <a:srgbClr val="4C7C99"/>
                </a:solidFill>
                <a:hlinkClick r:id="rId4">
                  <a:extLst>
                    <a:ext uri="{A12FA001-AC4F-418D-AE19-62706E023703}">
                      <ahyp:hlinkClr xmlns:ahyp="http://schemas.microsoft.com/office/drawing/2018/hyperlinkcolor" val="tx"/>
                    </a:ext>
                  </a:extLst>
                </a:hlinkClick>
              </a:rPr>
              <a:t>http://www.in.gov/idoa/2464.htm</a:t>
            </a:r>
            <a:endParaRPr sz="1800" i="0">
              <a:solidFill>
                <a:srgbClr val="4C7C99"/>
              </a:solidFill>
            </a:endParaRPr>
          </a:p>
          <a:p>
            <a:pPr marL="342900" lvl="0" indent="-342900" algn="l" rtl="0">
              <a:lnSpc>
                <a:spcPct val="80000"/>
              </a:lnSpc>
              <a:spcBef>
                <a:spcPts val="360"/>
              </a:spcBef>
              <a:spcAft>
                <a:spcPts val="0"/>
              </a:spcAft>
              <a:buClr>
                <a:schemeClr val="dk1"/>
              </a:buClr>
              <a:buSzPts val="1800"/>
              <a:buFont typeface="Libre Franklin"/>
              <a:buChar char="●"/>
            </a:pPr>
            <a:r>
              <a:rPr lang="en-US" sz="1800">
                <a:solidFill>
                  <a:schemeClr val="dk1"/>
                </a:solidFill>
              </a:rPr>
              <a:t>Secretary of State of Indiana:</a:t>
            </a:r>
            <a:endParaRPr/>
          </a:p>
          <a:p>
            <a:pPr marL="514350" lvl="1" indent="0" algn="l" rtl="0">
              <a:lnSpc>
                <a:spcPct val="80000"/>
              </a:lnSpc>
              <a:spcBef>
                <a:spcPts val="360"/>
              </a:spcBef>
              <a:spcAft>
                <a:spcPts val="0"/>
              </a:spcAft>
              <a:buClr>
                <a:schemeClr val="dk1"/>
              </a:buClr>
              <a:buSzPts val="1800"/>
              <a:buNone/>
            </a:pPr>
            <a:r>
              <a:rPr lang="en-US" sz="1800" i="0">
                <a:solidFill>
                  <a:schemeClr val="dk1"/>
                </a:solidFill>
              </a:rPr>
              <a:t>Can be reached at (317) 232-6576 for registration assistance. </a:t>
            </a:r>
            <a:r>
              <a:rPr lang="en-US" sz="1800" i="0" u="sng">
                <a:solidFill>
                  <a:srgbClr val="4C7C99"/>
                </a:solidFill>
                <a:hlinkClick r:id="rId5">
                  <a:extLst>
                    <a:ext uri="{A12FA001-AC4F-418D-AE19-62706E023703}">
                      <ahyp:hlinkClr xmlns:ahyp="http://schemas.microsoft.com/office/drawing/2018/hyperlinkcolor" val="tx"/>
                    </a:ext>
                  </a:extLst>
                </a:hlinkClick>
              </a:rPr>
              <a:t>www.in.gov/sos</a:t>
            </a:r>
            <a:endParaRPr sz="1800" i="0">
              <a:solidFill>
                <a:srgbClr val="4C7C99"/>
              </a:solidFill>
            </a:endParaRPr>
          </a:p>
          <a:p>
            <a:pPr marL="342900" lvl="0" indent="-342900" algn="l" rtl="0">
              <a:lnSpc>
                <a:spcPct val="80000"/>
              </a:lnSpc>
              <a:spcBef>
                <a:spcPts val="360"/>
              </a:spcBef>
              <a:spcAft>
                <a:spcPts val="0"/>
              </a:spcAft>
              <a:buClr>
                <a:schemeClr val="dk1"/>
              </a:buClr>
              <a:buSzPts val="1800"/>
              <a:buFont typeface="Libre Franklin"/>
              <a:buChar char="●"/>
            </a:pPr>
            <a:r>
              <a:rPr lang="en-US" sz="1800">
                <a:solidFill>
                  <a:schemeClr val="dk1"/>
                </a:solidFill>
              </a:rPr>
              <a:t>See Vendor and Supplier Resource Center:</a:t>
            </a:r>
            <a:endParaRPr/>
          </a:p>
          <a:p>
            <a:pPr marL="514350" lvl="1" indent="0" algn="l" rtl="0">
              <a:lnSpc>
                <a:spcPct val="80000"/>
              </a:lnSpc>
              <a:spcBef>
                <a:spcPts val="360"/>
              </a:spcBef>
              <a:spcAft>
                <a:spcPts val="0"/>
              </a:spcAft>
              <a:buClr>
                <a:srgbClr val="4C7C99"/>
              </a:buClr>
              <a:buSzPts val="1800"/>
              <a:buNone/>
            </a:pPr>
            <a:r>
              <a:rPr lang="en-US" sz="1800" i="0" u="sng">
                <a:solidFill>
                  <a:srgbClr val="4C7C99"/>
                </a:solidFill>
                <a:hlinkClick r:id="rId6">
                  <a:extLst>
                    <a:ext uri="{A12FA001-AC4F-418D-AE19-62706E023703}">
                      <ahyp:hlinkClr xmlns:ahyp="http://schemas.microsoft.com/office/drawing/2018/hyperlinkcolor" val="tx"/>
                    </a:ext>
                  </a:extLst>
                </a:hlinkClick>
              </a:rPr>
              <a:t>http://www.in.gov/idoa/3106.htm</a:t>
            </a:r>
            <a:endParaRPr sz="1800" i="0">
              <a:solidFill>
                <a:srgbClr val="4C7C99"/>
              </a:solidFill>
            </a:endParaRPr>
          </a:p>
          <a:p>
            <a:pPr marL="342900" lvl="0" indent="-342900" algn="l" rtl="0">
              <a:lnSpc>
                <a:spcPct val="80000"/>
              </a:lnSpc>
              <a:spcBef>
                <a:spcPts val="360"/>
              </a:spcBef>
              <a:spcAft>
                <a:spcPts val="0"/>
              </a:spcAft>
              <a:buClr>
                <a:schemeClr val="dk1"/>
              </a:buClr>
              <a:buSzPts val="1800"/>
              <a:buFont typeface="Libre Franklin"/>
              <a:buChar char="●"/>
            </a:pPr>
            <a:r>
              <a:rPr lang="en-US" sz="1800">
                <a:solidFill>
                  <a:schemeClr val="dk1"/>
                </a:solidFill>
              </a:rPr>
              <a:t>Minority and Women Owned Business Enterprises:</a:t>
            </a:r>
            <a:endParaRPr/>
          </a:p>
          <a:p>
            <a:pPr marL="530339" lvl="1" indent="0" algn="l" rtl="0">
              <a:lnSpc>
                <a:spcPct val="80000"/>
              </a:lnSpc>
              <a:spcBef>
                <a:spcPts val="360"/>
              </a:spcBef>
              <a:spcAft>
                <a:spcPts val="0"/>
              </a:spcAft>
              <a:buClr>
                <a:schemeClr val="dk1"/>
              </a:buClr>
              <a:buSzPts val="1800"/>
              <a:buNone/>
            </a:pPr>
            <a:r>
              <a:rPr lang="en-US" sz="1800" i="0">
                <a:solidFill>
                  <a:schemeClr val="dk1"/>
                </a:solidFill>
              </a:rPr>
              <a:t>Link to more information and full listing of IDOA Minority and Women Owned Businesses</a:t>
            </a:r>
            <a:endParaRPr/>
          </a:p>
          <a:p>
            <a:pPr marL="530339" lvl="1" indent="0" algn="l" rtl="0">
              <a:lnSpc>
                <a:spcPct val="80000"/>
              </a:lnSpc>
              <a:spcBef>
                <a:spcPts val="360"/>
              </a:spcBef>
              <a:spcAft>
                <a:spcPts val="0"/>
              </a:spcAft>
              <a:buClr>
                <a:srgbClr val="4C7C99"/>
              </a:buClr>
              <a:buSzPts val="1800"/>
              <a:buNone/>
            </a:pPr>
            <a:r>
              <a:rPr lang="en-US" sz="1800" i="0" u="sng">
                <a:solidFill>
                  <a:srgbClr val="4C7C99"/>
                </a:solidFill>
                <a:hlinkClick r:id="rId7">
                  <a:extLst>
                    <a:ext uri="{A12FA001-AC4F-418D-AE19-62706E023703}">
                      <ahyp:hlinkClr xmlns:ahyp="http://schemas.microsoft.com/office/drawing/2018/hyperlinkcolor" val="tx"/>
                    </a:ext>
                  </a:extLst>
                </a:hlinkClick>
              </a:rPr>
              <a:t>http://www.in.gov/idoa/2352.htm</a:t>
            </a:r>
            <a:endParaRPr sz="1800" i="0">
              <a:solidFill>
                <a:srgbClr val="4C7C99"/>
              </a:solidFill>
            </a:endParaRPr>
          </a:p>
          <a:p>
            <a:pPr marL="342900" lvl="0" indent="-342900" algn="l" rtl="0">
              <a:lnSpc>
                <a:spcPct val="80000"/>
              </a:lnSpc>
              <a:spcBef>
                <a:spcPts val="360"/>
              </a:spcBef>
              <a:spcAft>
                <a:spcPts val="0"/>
              </a:spcAft>
              <a:buClr>
                <a:schemeClr val="dk1"/>
              </a:buClr>
              <a:buSzPts val="1800"/>
              <a:buFont typeface="Libre Franklin"/>
              <a:buChar char="●"/>
            </a:pPr>
            <a:r>
              <a:rPr lang="en-US" sz="1800">
                <a:solidFill>
                  <a:schemeClr val="dk1"/>
                </a:solidFill>
              </a:rPr>
              <a:t>RFP posting and updates:</a:t>
            </a:r>
            <a:endParaRPr/>
          </a:p>
          <a:p>
            <a:pPr marL="530339" lvl="1" indent="0" algn="l" rtl="0">
              <a:lnSpc>
                <a:spcPct val="80000"/>
              </a:lnSpc>
              <a:spcBef>
                <a:spcPts val="360"/>
              </a:spcBef>
              <a:spcAft>
                <a:spcPts val="0"/>
              </a:spcAft>
              <a:buClr>
                <a:schemeClr val="dk1"/>
              </a:buClr>
              <a:buSzPts val="1800"/>
              <a:buNone/>
            </a:pPr>
            <a:r>
              <a:rPr lang="en-US" sz="1800" i="0">
                <a:solidFill>
                  <a:schemeClr val="dk1"/>
                </a:solidFill>
              </a:rPr>
              <a:t>Go to </a:t>
            </a:r>
            <a:r>
              <a:rPr lang="en-US" sz="1800" i="0" u="sng">
                <a:solidFill>
                  <a:srgbClr val="4C7C99"/>
                </a:solidFill>
                <a:hlinkClick r:id="rId8">
                  <a:extLst>
                    <a:ext uri="{A12FA001-AC4F-418D-AE19-62706E023703}">
                      <ahyp:hlinkClr xmlns:ahyp="http://schemas.microsoft.com/office/drawing/2018/hyperlinkcolor" val="tx"/>
                    </a:ext>
                  </a:extLst>
                </a:hlinkClick>
              </a:rPr>
              <a:t>http://www.in.gov/idoa/2354.htm</a:t>
            </a:r>
            <a:r>
              <a:rPr lang="en-US" sz="1800" i="0">
                <a:solidFill>
                  <a:srgbClr val="4C7C99"/>
                </a:solidFill>
              </a:rPr>
              <a:t> </a:t>
            </a:r>
            <a:r>
              <a:rPr lang="en-US" sz="1800" i="0">
                <a:solidFill>
                  <a:schemeClr val="dk1"/>
                </a:solidFill>
              </a:rPr>
              <a:t>(select “Current Opportunities” link) </a:t>
            </a:r>
            <a:endParaRPr/>
          </a:p>
          <a:p>
            <a:pPr marL="530339" lvl="1" indent="0" algn="l" rtl="0">
              <a:lnSpc>
                <a:spcPct val="80000"/>
              </a:lnSpc>
              <a:spcBef>
                <a:spcPts val="0"/>
              </a:spcBef>
              <a:spcAft>
                <a:spcPts val="0"/>
              </a:spcAft>
              <a:buClr>
                <a:schemeClr val="dk1"/>
              </a:buClr>
              <a:buSzPts val="1800"/>
              <a:buNone/>
            </a:pPr>
            <a:r>
              <a:rPr lang="en-US" sz="1800" i="0">
                <a:solidFill>
                  <a:schemeClr val="dk1"/>
                </a:solidFill>
              </a:rPr>
              <a:t>Scroll through table until you find desired RFP number on left-hand side and click the link.</a:t>
            </a:r>
            <a:endParaRPr sz="1800" b="1" i="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581"/>
        <p:cNvGrpSpPr/>
        <p:nvPr/>
      </p:nvGrpSpPr>
      <p:grpSpPr>
        <a:xfrm>
          <a:off x="0" y="0"/>
          <a:ext cx="0" cy="0"/>
          <a:chOff x="0" y="0"/>
          <a:chExt cx="0" cy="0"/>
        </a:xfrm>
      </p:grpSpPr>
      <p:sp>
        <p:nvSpPr>
          <p:cNvPr id="582" name="Google Shape;582;p38"/>
          <p:cNvSpPr txBox="1">
            <a:spLocks noGrp="1"/>
          </p:cNvSpPr>
          <p:nvPr>
            <p:ph type="title"/>
          </p:nvPr>
        </p:nvSpPr>
        <p:spPr>
          <a:xfrm>
            <a:off x="1371600" y="76560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dirty="0"/>
              <a:t>Questions</a:t>
            </a:r>
            <a:br>
              <a:rPr lang="en-US" sz="4000" dirty="0">
                <a:solidFill>
                  <a:schemeClr val="dk1"/>
                </a:solidFill>
              </a:rPr>
            </a:br>
            <a:endParaRPr sz="4000" dirty="0"/>
          </a:p>
        </p:txBody>
      </p:sp>
      <p:sp>
        <p:nvSpPr>
          <p:cNvPr id="583" name="Google Shape;583;p38"/>
          <p:cNvSpPr txBox="1">
            <a:spLocks noGrp="1"/>
          </p:cNvSpPr>
          <p:nvPr>
            <p:ph type="body" idx="1"/>
          </p:nvPr>
        </p:nvSpPr>
        <p:spPr>
          <a:xfrm>
            <a:off x="1371600" y="1828800"/>
            <a:ext cx="7704306" cy="2656200"/>
          </a:xfrm>
          <a:prstGeom prst="rect">
            <a:avLst/>
          </a:prstGeom>
          <a:noFill/>
          <a:ln>
            <a:noFill/>
          </a:ln>
        </p:spPr>
        <p:txBody>
          <a:bodyPr spcFirstLastPara="1" wrap="square" lIns="91425" tIns="45700" rIns="91425" bIns="45700" anchor="t" anchorCtr="0">
            <a:normAutofit/>
          </a:bodyPr>
          <a:lstStyle/>
          <a:p>
            <a:pPr marL="0" lvl="0" indent="0" algn="l" rtl="0">
              <a:lnSpc>
                <a:spcPct val="94000"/>
              </a:lnSpc>
              <a:spcBef>
                <a:spcPts val="0"/>
              </a:spcBef>
              <a:spcAft>
                <a:spcPts val="0"/>
              </a:spcAft>
              <a:buNone/>
            </a:pPr>
            <a:r>
              <a:rPr lang="en-US" sz="2400" dirty="0">
                <a:solidFill>
                  <a:srgbClr val="101D49"/>
                </a:solidFill>
              </a:rPr>
              <a:t>All questions/inquiries should be submitted using the Q&amp;A Templates (Attachment G) based on the process outlined in Section 1.7 of the RFP Main Document.</a:t>
            </a:r>
            <a:endParaRPr sz="2400" dirty="0">
              <a:solidFill>
                <a:srgbClr val="101D49"/>
              </a:solidFill>
            </a:endParaRPr>
          </a:p>
          <a:p>
            <a:pPr marL="384038" lvl="0" indent="-257038" algn="l" rtl="0">
              <a:lnSpc>
                <a:spcPct val="94000"/>
              </a:lnSpc>
              <a:spcBef>
                <a:spcPts val="1200"/>
              </a:spcBef>
              <a:spcAft>
                <a:spcPts val="0"/>
              </a:spcAft>
              <a:buClr>
                <a:schemeClr val="dk2"/>
              </a:buClr>
              <a:buSzPts val="2000"/>
              <a:buFont typeface="Noto Sans Symbols"/>
              <a:buNone/>
            </a:pPr>
            <a:endParaRPr sz="2400" dirty="0">
              <a:solidFill>
                <a:srgbClr val="101D49"/>
              </a:solidFill>
            </a:endParaRPr>
          </a:p>
          <a:p>
            <a:pPr marL="0" lvl="0" indent="0" algn="l" rtl="0">
              <a:lnSpc>
                <a:spcPct val="94000"/>
              </a:lnSpc>
              <a:spcBef>
                <a:spcPts val="1200"/>
              </a:spcBef>
              <a:spcAft>
                <a:spcPts val="0"/>
              </a:spcAft>
              <a:buClr>
                <a:schemeClr val="dk2"/>
              </a:buClr>
              <a:buSzPts val="3200"/>
              <a:buFont typeface="Libre Franklin"/>
              <a:buNone/>
            </a:pPr>
            <a:endParaRPr sz="2400" dirty="0">
              <a:solidFill>
                <a:schemeClr val="dk1"/>
              </a:solidFill>
            </a:endParaRPr>
          </a:p>
          <a:p>
            <a:pPr marL="0" lvl="0" indent="0" algn="l" rtl="0">
              <a:lnSpc>
                <a:spcPct val="94000"/>
              </a:lnSpc>
              <a:spcBef>
                <a:spcPts val="1200"/>
              </a:spcBef>
              <a:spcAft>
                <a:spcPts val="0"/>
              </a:spcAft>
              <a:buClr>
                <a:schemeClr val="dk2"/>
              </a:buClr>
              <a:buSzPts val="3200"/>
              <a:buFont typeface="Libre Franklin"/>
              <a:buNone/>
            </a:pPr>
            <a:endParaRPr sz="2400" dirty="0">
              <a:solidFill>
                <a:schemeClr val="dk1"/>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581">
          <a:extLst>
            <a:ext uri="{FF2B5EF4-FFF2-40B4-BE49-F238E27FC236}">
              <a16:creationId xmlns:a16="http://schemas.microsoft.com/office/drawing/2014/main" id="{DDF4D0D7-1D05-DE7A-C9CD-347E1C135409}"/>
            </a:ext>
          </a:extLst>
        </p:cNvPr>
        <p:cNvGrpSpPr/>
        <p:nvPr/>
      </p:nvGrpSpPr>
      <p:grpSpPr>
        <a:xfrm>
          <a:off x="0" y="0"/>
          <a:ext cx="0" cy="0"/>
          <a:chOff x="0" y="0"/>
          <a:chExt cx="0" cy="0"/>
        </a:xfrm>
      </p:grpSpPr>
      <p:sp>
        <p:nvSpPr>
          <p:cNvPr id="582" name="Google Shape;582;p38">
            <a:extLst>
              <a:ext uri="{FF2B5EF4-FFF2-40B4-BE49-F238E27FC236}">
                <a16:creationId xmlns:a16="http://schemas.microsoft.com/office/drawing/2014/main" id="{6DBA3319-FB7D-B9E7-E562-FBD3748343F3}"/>
              </a:ext>
            </a:extLst>
          </p:cNvPr>
          <p:cNvSpPr txBox="1">
            <a:spLocks noGrp="1"/>
          </p:cNvSpPr>
          <p:nvPr>
            <p:ph type="title"/>
          </p:nvPr>
        </p:nvSpPr>
        <p:spPr>
          <a:xfrm>
            <a:off x="1371600" y="76560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dirty="0"/>
              <a:t>RFP 25-83305 &amp; 25-82958 Addendums</a:t>
            </a:r>
            <a:br>
              <a:rPr lang="en-US" sz="4000" dirty="0">
                <a:solidFill>
                  <a:schemeClr val="dk1"/>
                </a:solidFill>
              </a:rPr>
            </a:br>
            <a:endParaRPr sz="4000" dirty="0"/>
          </a:p>
        </p:txBody>
      </p:sp>
      <p:sp>
        <p:nvSpPr>
          <p:cNvPr id="583" name="Google Shape;583;p38">
            <a:extLst>
              <a:ext uri="{FF2B5EF4-FFF2-40B4-BE49-F238E27FC236}">
                <a16:creationId xmlns:a16="http://schemas.microsoft.com/office/drawing/2014/main" id="{0C69BFD1-DCF2-DF6D-5C2C-206DF1EB8C64}"/>
              </a:ext>
            </a:extLst>
          </p:cNvPr>
          <p:cNvSpPr txBox="1">
            <a:spLocks noGrp="1"/>
          </p:cNvSpPr>
          <p:nvPr>
            <p:ph type="body" idx="1"/>
          </p:nvPr>
        </p:nvSpPr>
        <p:spPr>
          <a:xfrm>
            <a:off x="1371600" y="1828799"/>
            <a:ext cx="9601200" cy="3900882"/>
          </a:xfrm>
          <a:prstGeom prst="rect">
            <a:avLst/>
          </a:prstGeom>
          <a:noFill/>
          <a:ln>
            <a:noFill/>
          </a:ln>
        </p:spPr>
        <p:txBody>
          <a:bodyPr spcFirstLastPara="1" wrap="square" lIns="91425" tIns="45700" rIns="91425" bIns="45700" anchor="t" anchorCtr="0">
            <a:normAutofit/>
          </a:bodyPr>
          <a:lstStyle/>
          <a:p>
            <a:pPr marL="285750" indent="-285750">
              <a:spcBef>
                <a:spcPts val="0"/>
              </a:spcBef>
              <a:buFont typeface="Arial" panose="020B0604020202020204" pitchFamily="34" charset="0"/>
              <a:buChar char="•"/>
            </a:pPr>
            <a:r>
              <a:rPr lang="en-US" sz="1800" dirty="0">
                <a:solidFill>
                  <a:srgbClr val="101D49"/>
                </a:solidFill>
              </a:rPr>
              <a:t>A set of Addendums have been issued for the following RFPS, outlining adjustments to the documents highlighted in the sub-bullets below:</a:t>
            </a:r>
          </a:p>
          <a:p>
            <a:pPr marL="742950" lvl="1" indent="-285750">
              <a:spcBef>
                <a:spcPts val="0"/>
              </a:spcBef>
              <a:buFont typeface="Arial" panose="020B0604020202020204" pitchFamily="34" charset="0"/>
              <a:buChar char="•"/>
            </a:pPr>
            <a:r>
              <a:rPr lang="en-US" sz="1800" i="0" dirty="0">
                <a:solidFill>
                  <a:srgbClr val="101D49"/>
                </a:solidFill>
              </a:rPr>
              <a:t>RFP 25-83305 - Statewide Language Interpretation and Translation Services</a:t>
            </a:r>
            <a:endParaRPr lang="en-US" sz="3200" dirty="0">
              <a:solidFill>
                <a:schemeClr val="dk1"/>
              </a:solidFill>
            </a:endParaRPr>
          </a:p>
          <a:p>
            <a:pPr marL="1200150" lvl="2" indent="-285750">
              <a:spcBef>
                <a:spcPts val="0"/>
              </a:spcBef>
              <a:buFont typeface="Arial" panose="020B0604020202020204" pitchFamily="34" charset="0"/>
              <a:buChar char="•"/>
            </a:pPr>
            <a:r>
              <a:rPr lang="en-US" sz="1600" dirty="0">
                <a:solidFill>
                  <a:srgbClr val="101D49"/>
                </a:solidFill>
              </a:rPr>
              <a:t>Att. D – Cost Proposal</a:t>
            </a:r>
          </a:p>
          <a:p>
            <a:pPr marL="1200150" lvl="2" indent="-285750">
              <a:spcBef>
                <a:spcPts val="0"/>
              </a:spcBef>
              <a:buFont typeface="Arial" panose="020B0604020202020204" pitchFamily="34" charset="0"/>
              <a:buChar char="•"/>
            </a:pPr>
            <a:r>
              <a:rPr lang="en-US" sz="1600" i="0" dirty="0">
                <a:solidFill>
                  <a:srgbClr val="101D49"/>
                </a:solidFill>
              </a:rPr>
              <a:t>Att. E – Business Proposal</a:t>
            </a:r>
          </a:p>
          <a:p>
            <a:pPr marL="1200150" lvl="2" indent="-285750">
              <a:spcBef>
                <a:spcPts val="0"/>
              </a:spcBef>
              <a:buFont typeface="Arial" panose="020B0604020202020204" pitchFamily="34" charset="0"/>
              <a:buChar char="•"/>
            </a:pPr>
            <a:r>
              <a:rPr lang="en-US" sz="1600" dirty="0">
                <a:solidFill>
                  <a:srgbClr val="101D49"/>
                </a:solidFill>
              </a:rPr>
              <a:t>Att. F – Technical Proposal</a:t>
            </a:r>
          </a:p>
          <a:p>
            <a:pPr marL="1200150" lvl="2" indent="-285750">
              <a:spcBef>
                <a:spcPts val="0"/>
              </a:spcBef>
              <a:buFont typeface="Arial" panose="020B0604020202020204" pitchFamily="34" charset="0"/>
              <a:buChar char="•"/>
            </a:pPr>
            <a:r>
              <a:rPr lang="en-US" sz="1600" dirty="0">
                <a:solidFill>
                  <a:srgbClr val="101D49"/>
                </a:solidFill>
              </a:rPr>
              <a:t>Att. K – Scope of Work</a:t>
            </a:r>
          </a:p>
          <a:p>
            <a:pPr marL="1200150" lvl="2" indent="-285750">
              <a:spcBef>
                <a:spcPts val="0"/>
              </a:spcBef>
              <a:buFont typeface="Arial" panose="020B0604020202020204" pitchFamily="34" charset="0"/>
              <a:buChar char="•"/>
            </a:pPr>
            <a:r>
              <a:rPr lang="en-US" sz="1600" i="0" dirty="0">
                <a:solidFill>
                  <a:srgbClr val="101D49"/>
                </a:solidFill>
              </a:rPr>
              <a:t>Att. M – Sub-Agreement Template</a:t>
            </a:r>
          </a:p>
          <a:p>
            <a:pPr marL="1200150" lvl="2" indent="-285750">
              <a:spcBef>
                <a:spcPts val="0"/>
              </a:spcBef>
              <a:buFont typeface="Arial" panose="020B0604020202020204" pitchFamily="34" charset="0"/>
              <a:buChar char="•"/>
            </a:pPr>
            <a:r>
              <a:rPr lang="en-US" sz="1600" i="0" dirty="0">
                <a:solidFill>
                  <a:srgbClr val="101D49"/>
                </a:solidFill>
              </a:rPr>
              <a:t>RFP Boilerplate</a:t>
            </a:r>
          </a:p>
          <a:p>
            <a:pPr marL="285750" indent="-285750">
              <a:spcBef>
                <a:spcPts val="0"/>
              </a:spcBef>
              <a:buFont typeface="Arial" panose="020B0604020202020204" pitchFamily="34" charset="0"/>
              <a:buChar char="•"/>
            </a:pPr>
            <a:r>
              <a:rPr lang="en-US" sz="1800" dirty="0">
                <a:solidFill>
                  <a:srgbClr val="101D49"/>
                </a:solidFill>
              </a:rPr>
              <a:t>Please carefully review these addendums and the revised attachments to ensure compliance with the updated requirements.</a:t>
            </a:r>
            <a:endParaRPr lang="en-US" sz="1800" i="0" dirty="0">
              <a:solidFill>
                <a:srgbClr val="101D49"/>
              </a:solidFill>
            </a:endParaRPr>
          </a:p>
        </p:txBody>
      </p:sp>
    </p:spTree>
    <p:extLst>
      <p:ext uri="{BB962C8B-B14F-4D97-AF65-F5344CB8AC3E}">
        <p14:creationId xmlns:p14="http://schemas.microsoft.com/office/powerpoint/2010/main" val="148540829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Shape 588"/>
        <p:cNvGrpSpPr/>
        <p:nvPr/>
      </p:nvGrpSpPr>
      <p:grpSpPr>
        <a:xfrm>
          <a:off x="0" y="0"/>
          <a:ext cx="0" cy="0"/>
          <a:chOff x="0" y="0"/>
          <a:chExt cx="0" cy="0"/>
        </a:xfrm>
      </p:grpSpPr>
      <p:sp>
        <p:nvSpPr>
          <p:cNvPr id="589" name="Google Shape;589;p39"/>
          <p:cNvSpPr txBox="1">
            <a:spLocks noGrp="1"/>
          </p:cNvSpPr>
          <p:nvPr>
            <p:ph type="ctrTitle"/>
          </p:nvPr>
        </p:nvSpPr>
        <p:spPr>
          <a:xfrm>
            <a:off x="2330116" y="1333998"/>
            <a:ext cx="7531768" cy="4584700"/>
          </a:xfrm>
          <a:prstGeom prst="rect">
            <a:avLst/>
          </a:prstGeom>
          <a:noFill/>
          <a:ln>
            <a:noFill/>
          </a:ln>
        </p:spPr>
        <p:txBody>
          <a:bodyPr spcFirstLastPara="1" wrap="square" lIns="91425" tIns="45700" rIns="91425" bIns="45700" anchor="t" anchorCtr="0">
            <a:noAutofit/>
          </a:bodyPr>
          <a:lstStyle/>
          <a:p>
            <a:pPr marL="0" lvl="0" indent="0" algn="ctr" rtl="0">
              <a:lnSpc>
                <a:spcPct val="89000"/>
              </a:lnSpc>
              <a:spcBef>
                <a:spcPts val="0"/>
              </a:spcBef>
              <a:spcAft>
                <a:spcPts val="0"/>
              </a:spcAft>
              <a:buClr>
                <a:srgbClr val="101D49"/>
              </a:buClr>
              <a:buSzPts val="6000"/>
              <a:buFont typeface="Calibri"/>
              <a:buNone/>
            </a:pPr>
            <a:r>
              <a:rPr lang="en-US" sz="3000" b="1" cap="none">
                <a:latin typeface="Calibri"/>
                <a:ea typeface="Calibri"/>
                <a:cs typeface="Calibri"/>
                <a:sym typeface="Calibri"/>
              </a:rPr>
              <a:t>Thank You</a:t>
            </a:r>
            <a:br>
              <a:rPr lang="en-US" sz="3000" b="1" cap="none"/>
            </a:br>
            <a:br>
              <a:rPr lang="en-US" sz="3000" b="1" cap="none">
                <a:solidFill>
                  <a:srgbClr val="101D49"/>
                </a:solidFill>
              </a:rPr>
            </a:br>
            <a:r>
              <a:rPr lang="en-US" sz="2400" b="1">
                <a:solidFill>
                  <a:srgbClr val="101D49"/>
                </a:solidFill>
              </a:rPr>
              <a:t>Lindsey Osborne</a:t>
            </a:r>
            <a:br>
              <a:rPr lang="en-US" sz="2400" b="1" cap="none">
                <a:solidFill>
                  <a:srgbClr val="101D49"/>
                </a:solidFill>
              </a:rPr>
            </a:br>
            <a:r>
              <a:rPr lang="en-US" sz="2400">
                <a:solidFill>
                  <a:srgbClr val="101D49"/>
                </a:solidFill>
              </a:rPr>
              <a:t>liosborne@idoa.in.gov</a:t>
            </a:r>
            <a:br>
              <a:rPr lang="en-US" sz="2400" b="1" cap="none"/>
            </a:br>
            <a:br>
              <a:rPr lang="en-US" sz="2400" b="1" cap="none"/>
            </a:br>
            <a:br>
              <a:rPr lang="en-US" sz="2400" b="1" cap="none"/>
            </a:br>
            <a:r>
              <a:rPr lang="en-US" sz="2400" b="1" cap="none">
                <a:latin typeface="Calibri"/>
                <a:ea typeface="Calibri"/>
                <a:cs typeface="Calibri"/>
                <a:sym typeface="Calibri"/>
              </a:rPr>
              <a:t>Division of Supplier Diversity</a:t>
            </a:r>
            <a:br>
              <a:rPr lang="en-US" sz="2400" cap="none"/>
            </a:br>
            <a:r>
              <a:rPr lang="en-US" sz="2400" u="sng" cap="none">
                <a:solidFill>
                  <a:srgbClr val="0000FF"/>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mwbecompliance@idoa.in.gov</a:t>
            </a:r>
            <a:r>
              <a:rPr lang="en-US" sz="2400" cap="none">
                <a:solidFill>
                  <a:srgbClr val="0000FF"/>
                </a:solidFill>
                <a:latin typeface="Calibri"/>
                <a:ea typeface="Calibri"/>
                <a:cs typeface="Calibri"/>
                <a:sym typeface="Calibri"/>
              </a:rPr>
              <a:t> </a:t>
            </a:r>
            <a:br>
              <a:rPr lang="en-US" sz="2400" cap="none"/>
            </a:br>
            <a:r>
              <a:rPr lang="en-US" sz="2400" u="sng" cap="none">
                <a:solidFill>
                  <a:srgbClr val="0000FF"/>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www.in.gov/idoa/mwbe/payaudit.htm</a:t>
            </a:r>
            <a:r>
              <a:rPr lang="en-US" sz="2400" cap="none">
                <a:solidFill>
                  <a:srgbClr val="0000FF"/>
                </a:solidFill>
                <a:latin typeface="Calibri"/>
                <a:ea typeface="Calibri"/>
                <a:cs typeface="Calibri"/>
                <a:sym typeface="Calibri"/>
              </a:rPr>
              <a:t> </a:t>
            </a:r>
            <a:endParaRPr sz="2400" cap="none">
              <a:solidFill>
                <a:srgbClr val="0000FF"/>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5"/>
          <p:cNvSpPr txBox="1">
            <a:spLocks noGrp="1"/>
          </p:cNvSpPr>
          <p:nvPr>
            <p:ph type="body" idx="1"/>
          </p:nvPr>
        </p:nvSpPr>
        <p:spPr>
          <a:xfrm>
            <a:off x="1371600" y="1828800"/>
            <a:ext cx="9174600" cy="4793100"/>
          </a:xfrm>
          <a:prstGeom prst="rect">
            <a:avLst/>
          </a:prstGeom>
          <a:noFill/>
          <a:ln>
            <a:noFill/>
          </a:ln>
        </p:spPr>
        <p:txBody>
          <a:bodyPr spcFirstLastPara="1" wrap="square" lIns="91425" tIns="45700" rIns="91425" bIns="45700" anchor="t" anchorCtr="0">
            <a:noAutofit/>
          </a:bodyPr>
          <a:lstStyle/>
          <a:p>
            <a:pPr marL="457200" lvl="0" indent="-342900" algn="l" rtl="0">
              <a:lnSpc>
                <a:spcPct val="94000"/>
              </a:lnSpc>
              <a:spcBef>
                <a:spcPts val="0"/>
              </a:spcBef>
              <a:spcAft>
                <a:spcPts val="0"/>
              </a:spcAft>
              <a:buClr>
                <a:srgbClr val="101D49"/>
              </a:buClr>
              <a:buSzPts val="1800"/>
              <a:buChar char="●"/>
            </a:pPr>
            <a:r>
              <a:rPr lang="en-US" sz="2400" dirty="0">
                <a:solidFill>
                  <a:srgbClr val="101D49"/>
                </a:solidFill>
              </a:rPr>
              <a:t>The State is seeking to select one or more Contractor(s) to provide </a:t>
            </a:r>
            <a:r>
              <a:rPr lang="en-US" sz="2400" b="1" dirty="0">
                <a:solidFill>
                  <a:srgbClr val="101D49"/>
                </a:solidFill>
              </a:rPr>
              <a:t>Language Interpretation and Translation services</a:t>
            </a:r>
            <a:r>
              <a:rPr lang="en-US" sz="2400" dirty="0">
                <a:solidFill>
                  <a:srgbClr val="101D49"/>
                </a:solidFill>
              </a:rPr>
              <a:t>.</a:t>
            </a:r>
            <a:endParaRPr sz="2400" dirty="0">
              <a:solidFill>
                <a:srgbClr val="101D49"/>
              </a:solidFill>
            </a:endParaRPr>
          </a:p>
          <a:p>
            <a:pPr marL="457200" lvl="0" indent="-342900" algn="l" rtl="0">
              <a:lnSpc>
                <a:spcPct val="94000"/>
              </a:lnSpc>
              <a:spcBef>
                <a:spcPts val="0"/>
              </a:spcBef>
              <a:spcAft>
                <a:spcPts val="0"/>
              </a:spcAft>
              <a:buClr>
                <a:srgbClr val="101D49"/>
              </a:buClr>
              <a:buSzPts val="1800"/>
              <a:buChar char="●"/>
            </a:pPr>
            <a:r>
              <a:rPr lang="en-US" sz="2400" dirty="0">
                <a:solidFill>
                  <a:srgbClr val="101D49"/>
                </a:solidFill>
              </a:rPr>
              <a:t>The Contractor(s) shall make these services available to all State agencies in Indiana for the purposes including but not limited to:</a:t>
            </a:r>
            <a:endParaRPr sz="2400" dirty="0">
              <a:solidFill>
                <a:srgbClr val="101D49"/>
              </a:solidFill>
            </a:endParaRPr>
          </a:p>
          <a:p>
            <a:pPr marL="1371600" lvl="2" indent="-342900" algn="l" rtl="0">
              <a:lnSpc>
                <a:spcPct val="94000"/>
              </a:lnSpc>
              <a:spcBef>
                <a:spcPts val="0"/>
              </a:spcBef>
              <a:spcAft>
                <a:spcPts val="0"/>
              </a:spcAft>
              <a:buClr>
                <a:srgbClr val="101D49"/>
              </a:buClr>
              <a:buSzPts val="1800"/>
              <a:buChar char="■"/>
            </a:pPr>
            <a:r>
              <a:rPr lang="en-US" sz="2400" b="1" dirty="0">
                <a:solidFill>
                  <a:srgbClr val="101D49"/>
                </a:solidFill>
              </a:rPr>
              <a:t>In-Person Interpretation and Translation </a:t>
            </a:r>
            <a:endParaRPr sz="2400" b="1" dirty="0">
              <a:solidFill>
                <a:srgbClr val="101D49"/>
              </a:solidFill>
            </a:endParaRPr>
          </a:p>
          <a:p>
            <a:pPr marL="1371600" lvl="2" indent="-342900" algn="l" rtl="0">
              <a:lnSpc>
                <a:spcPct val="94000"/>
              </a:lnSpc>
              <a:spcBef>
                <a:spcPts val="0"/>
              </a:spcBef>
              <a:spcAft>
                <a:spcPts val="0"/>
              </a:spcAft>
              <a:buClr>
                <a:srgbClr val="101D49"/>
              </a:buClr>
              <a:buSzPts val="1800"/>
              <a:buChar char="■"/>
            </a:pPr>
            <a:r>
              <a:rPr lang="en-US" sz="2400" b="1" dirty="0">
                <a:solidFill>
                  <a:srgbClr val="101D49"/>
                </a:solidFill>
              </a:rPr>
              <a:t>Telephonic Interpretation and Translation </a:t>
            </a:r>
            <a:endParaRPr sz="2400" b="1" dirty="0">
              <a:solidFill>
                <a:srgbClr val="101D49"/>
              </a:solidFill>
            </a:endParaRPr>
          </a:p>
          <a:p>
            <a:pPr marL="1371600" lvl="2" indent="-342900" algn="l" rtl="0">
              <a:lnSpc>
                <a:spcPct val="94000"/>
              </a:lnSpc>
              <a:spcBef>
                <a:spcPts val="0"/>
              </a:spcBef>
              <a:spcAft>
                <a:spcPts val="0"/>
              </a:spcAft>
              <a:buClr>
                <a:srgbClr val="101D49"/>
              </a:buClr>
              <a:buSzPts val="1800"/>
              <a:buChar char="■"/>
            </a:pPr>
            <a:r>
              <a:rPr lang="en-US" sz="2400" b="1" dirty="0">
                <a:solidFill>
                  <a:srgbClr val="101D49"/>
                </a:solidFill>
              </a:rPr>
              <a:t>Written Interpretation and Translation</a:t>
            </a:r>
            <a:endParaRPr sz="2400" b="1" dirty="0">
              <a:solidFill>
                <a:srgbClr val="101D49"/>
              </a:solidFill>
            </a:endParaRPr>
          </a:p>
          <a:p>
            <a:pPr marL="1371600" lvl="2" indent="-342900" algn="l" rtl="0">
              <a:lnSpc>
                <a:spcPct val="94000"/>
              </a:lnSpc>
              <a:spcBef>
                <a:spcPts val="0"/>
              </a:spcBef>
              <a:spcAft>
                <a:spcPts val="0"/>
              </a:spcAft>
              <a:buClr>
                <a:srgbClr val="101D49"/>
              </a:buClr>
              <a:buSzPts val="1800"/>
              <a:buChar char="■"/>
            </a:pPr>
            <a:r>
              <a:rPr lang="en-US" sz="2400" b="1" dirty="0">
                <a:solidFill>
                  <a:srgbClr val="101D49"/>
                </a:solidFill>
              </a:rPr>
              <a:t>Virtual Interpretation and Translation</a:t>
            </a:r>
            <a:endParaRPr sz="2400" b="1" dirty="0">
              <a:solidFill>
                <a:srgbClr val="101D49"/>
              </a:solidFill>
            </a:endParaRPr>
          </a:p>
          <a:p>
            <a:pPr marL="457200" lvl="0" indent="-342900" algn="l" rtl="0">
              <a:lnSpc>
                <a:spcPct val="94000"/>
              </a:lnSpc>
              <a:spcBef>
                <a:spcPts val="0"/>
              </a:spcBef>
              <a:spcAft>
                <a:spcPts val="0"/>
              </a:spcAft>
              <a:buClr>
                <a:srgbClr val="101D49"/>
              </a:buClr>
              <a:buSzPts val="1800"/>
              <a:buChar char="●"/>
            </a:pPr>
            <a:r>
              <a:rPr lang="en-US" sz="2400" dirty="0">
                <a:solidFill>
                  <a:srgbClr val="101D49"/>
                </a:solidFill>
              </a:rPr>
              <a:t>Respondents are expected to bid on </a:t>
            </a:r>
            <a:r>
              <a:rPr lang="en-US" sz="2400" b="1" dirty="0">
                <a:solidFill>
                  <a:srgbClr val="101D49"/>
                </a:solidFill>
              </a:rPr>
              <a:t>at least one</a:t>
            </a:r>
            <a:r>
              <a:rPr lang="en-US" sz="2400" dirty="0">
                <a:solidFill>
                  <a:srgbClr val="101D49"/>
                </a:solidFill>
              </a:rPr>
              <a:t> the above service categories.</a:t>
            </a:r>
            <a:endParaRPr sz="2400" dirty="0">
              <a:solidFill>
                <a:srgbClr val="101D49"/>
              </a:solidFill>
            </a:endParaRPr>
          </a:p>
        </p:txBody>
      </p:sp>
      <p:sp>
        <p:nvSpPr>
          <p:cNvPr id="229" name="Google Shape;229;p5"/>
          <p:cNvSpPr txBox="1">
            <a:spLocks noGrp="1"/>
          </p:cNvSpPr>
          <p:nvPr>
            <p:ph type="title"/>
          </p:nvPr>
        </p:nvSpPr>
        <p:spPr>
          <a:xfrm>
            <a:off x="1400654" y="763097"/>
            <a:ext cx="9601200" cy="74994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dirty="0"/>
              <a:t>Scope of Work – Attachment K</a:t>
            </a:r>
            <a:endParaRPr sz="4000" dirty="0">
              <a:solidFill>
                <a:srgbClr val="101D49"/>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g1ee8b2ca97d_0_0"/>
          <p:cNvSpPr txBox="1">
            <a:spLocks noGrp="1"/>
          </p:cNvSpPr>
          <p:nvPr>
            <p:ph type="body" idx="1"/>
          </p:nvPr>
        </p:nvSpPr>
        <p:spPr>
          <a:xfrm>
            <a:off x="1385156" y="1828800"/>
            <a:ext cx="9174600" cy="4793100"/>
          </a:xfrm>
          <a:prstGeom prst="rect">
            <a:avLst/>
          </a:prstGeom>
          <a:noFill/>
          <a:ln>
            <a:noFill/>
          </a:ln>
        </p:spPr>
        <p:txBody>
          <a:bodyPr spcFirstLastPara="1" wrap="square" lIns="91425" tIns="45700" rIns="91425" bIns="45700" anchor="t" anchorCtr="0">
            <a:noAutofit/>
          </a:bodyPr>
          <a:lstStyle/>
          <a:p>
            <a:pPr marL="0" lvl="1" indent="0" algn="ctr" rtl="0">
              <a:lnSpc>
                <a:spcPct val="94000"/>
              </a:lnSpc>
              <a:spcBef>
                <a:spcPts val="0"/>
              </a:spcBef>
              <a:spcAft>
                <a:spcPts val="0"/>
              </a:spcAft>
              <a:buClr>
                <a:schemeClr val="dk2"/>
              </a:buClr>
              <a:buSzPts val="1800"/>
              <a:buNone/>
            </a:pPr>
            <a:endParaRPr i="0" dirty="0">
              <a:solidFill>
                <a:srgbClr val="101D49"/>
              </a:solidFill>
            </a:endParaRPr>
          </a:p>
          <a:p>
            <a:pPr marL="0" lvl="0" indent="0" algn="l" rtl="0">
              <a:lnSpc>
                <a:spcPct val="94000"/>
              </a:lnSpc>
              <a:spcBef>
                <a:spcPts val="0"/>
              </a:spcBef>
              <a:spcAft>
                <a:spcPts val="0"/>
              </a:spcAft>
              <a:buClr>
                <a:schemeClr val="dk1"/>
              </a:buClr>
              <a:buSzPts val="1100"/>
              <a:buNone/>
            </a:pPr>
            <a:r>
              <a:rPr lang="en-US" i="0" dirty="0">
                <a:solidFill>
                  <a:srgbClr val="101D49"/>
                </a:solidFill>
              </a:rPr>
              <a:t>The table below is a high-level purchasing profil</a:t>
            </a:r>
            <a:r>
              <a:rPr lang="en-US" dirty="0">
                <a:solidFill>
                  <a:srgbClr val="101D49"/>
                </a:solidFill>
              </a:rPr>
              <a:t>e, reflecting the total spend on Language Interpretation and Translation services by year. </a:t>
            </a:r>
            <a:endParaRPr i="0" dirty="0">
              <a:solidFill>
                <a:srgbClr val="101D49"/>
              </a:solidFill>
            </a:endParaRPr>
          </a:p>
          <a:p>
            <a:pPr marL="0" lvl="1" indent="0" algn="ctr" rtl="0">
              <a:lnSpc>
                <a:spcPct val="94000"/>
              </a:lnSpc>
              <a:spcBef>
                <a:spcPts val="0"/>
              </a:spcBef>
              <a:spcAft>
                <a:spcPts val="0"/>
              </a:spcAft>
              <a:buClr>
                <a:schemeClr val="dk2"/>
              </a:buClr>
              <a:buSzPts val="1800"/>
              <a:buNone/>
            </a:pPr>
            <a:endParaRPr sz="1800" b="1" i="0" dirty="0">
              <a:solidFill>
                <a:srgbClr val="101D49"/>
              </a:solidFill>
            </a:endParaRPr>
          </a:p>
          <a:p>
            <a:pPr marL="0" lvl="1" indent="0" algn="ctr" rtl="0">
              <a:lnSpc>
                <a:spcPct val="94000"/>
              </a:lnSpc>
              <a:spcBef>
                <a:spcPts val="0"/>
              </a:spcBef>
              <a:spcAft>
                <a:spcPts val="0"/>
              </a:spcAft>
              <a:buClr>
                <a:schemeClr val="dk2"/>
              </a:buClr>
              <a:buSzPts val="1800"/>
              <a:buNone/>
            </a:pPr>
            <a:r>
              <a:rPr lang="en-US" sz="1800" b="1" i="0" dirty="0">
                <a:solidFill>
                  <a:srgbClr val="101D49"/>
                </a:solidFill>
              </a:rPr>
              <a:t>Total Spend 2022 - 2023*</a:t>
            </a:r>
            <a:endParaRPr sz="1800" b="1" i="0" dirty="0">
              <a:solidFill>
                <a:srgbClr val="101D49"/>
              </a:solidFill>
            </a:endParaRPr>
          </a:p>
          <a:p>
            <a:pPr marL="0" lvl="1" indent="0" algn="ctr" rtl="0">
              <a:lnSpc>
                <a:spcPct val="94000"/>
              </a:lnSpc>
              <a:spcBef>
                <a:spcPts val="0"/>
              </a:spcBef>
              <a:spcAft>
                <a:spcPts val="0"/>
              </a:spcAft>
              <a:buClr>
                <a:schemeClr val="dk2"/>
              </a:buClr>
              <a:buSzPts val="1800"/>
              <a:buNone/>
            </a:pPr>
            <a:endParaRPr sz="1800" i="0" dirty="0">
              <a:solidFill>
                <a:srgbClr val="101D49"/>
              </a:solidFill>
            </a:endParaRPr>
          </a:p>
          <a:p>
            <a:pPr marL="0" lvl="1" indent="0" algn="ctr" rtl="0">
              <a:lnSpc>
                <a:spcPct val="94000"/>
              </a:lnSpc>
              <a:spcBef>
                <a:spcPts val="0"/>
              </a:spcBef>
              <a:spcAft>
                <a:spcPts val="0"/>
              </a:spcAft>
              <a:buClr>
                <a:schemeClr val="dk2"/>
              </a:buClr>
              <a:buSzPts val="1800"/>
              <a:buNone/>
            </a:pPr>
            <a:endParaRPr sz="1800" i="0" dirty="0">
              <a:solidFill>
                <a:srgbClr val="101D49"/>
              </a:solidFill>
            </a:endParaRPr>
          </a:p>
          <a:p>
            <a:pPr marL="0" lvl="1" indent="0" algn="ctr" rtl="0">
              <a:lnSpc>
                <a:spcPct val="94000"/>
              </a:lnSpc>
              <a:spcBef>
                <a:spcPts val="0"/>
              </a:spcBef>
              <a:spcAft>
                <a:spcPts val="0"/>
              </a:spcAft>
              <a:buClr>
                <a:schemeClr val="dk2"/>
              </a:buClr>
              <a:buSzPts val="1800"/>
              <a:buNone/>
            </a:pPr>
            <a:endParaRPr sz="1800" i="0" dirty="0">
              <a:solidFill>
                <a:srgbClr val="101D49"/>
              </a:solidFill>
            </a:endParaRPr>
          </a:p>
          <a:p>
            <a:pPr marL="0" lvl="1" indent="0" algn="ctr" rtl="0">
              <a:lnSpc>
                <a:spcPct val="94000"/>
              </a:lnSpc>
              <a:spcBef>
                <a:spcPts val="0"/>
              </a:spcBef>
              <a:spcAft>
                <a:spcPts val="0"/>
              </a:spcAft>
              <a:buClr>
                <a:schemeClr val="dk2"/>
              </a:buClr>
              <a:buSzPts val="1800"/>
              <a:buNone/>
            </a:pPr>
            <a:endParaRPr sz="1800" i="0" dirty="0">
              <a:solidFill>
                <a:srgbClr val="101D49"/>
              </a:solidFill>
            </a:endParaRPr>
          </a:p>
          <a:p>
            <a:pPr marL="0" lvl="1" indent="0" algn="ctr" rtl="0">
              <a:lnSpc>
                <a:spcPct val="94000"/>
              </a:lnSpc>
              <a:spcBef>
                <a:spcPts val="0"/>
              </a:spcBef>
              <a:spcAft>
                <a:spcPts val="0"/>
              </a:spcAft>
              <a:buClr>
                <a:schemeClr val="dk2"/>
              </a:buClr>
              <a:buSzPts val="1800"/>
              <a:buNone/>
            </a:pPr>
            <a:endParaRPr sz="1800" i="0" dirty="0">
              <a:solidFill>
                <a:srgbClr val="101D49"/>
              </a:solidFill>
            </a:endParaRPr>
          </a:p>
          <a:p>
            <a:pPr marL="0" lvl="1" indent="0" algn="ctr" rtl="0">
              <a:lnSpc>
                <a:spcPct val="94000"/>
              </a:lnSpc>
              <a:spcBef>
                <a:spcPts val="0"/>
              </a:spcBef>
              <a:spcAft>
                <a:spcPts val="0"/>
              </a:spcAft>
              <a:buClr>
                <a:schemeClr val="dk2"/>
              </a:buClr>
              <a:buSzPts val="1800"/>
              <a:buNone/>
            </a:pPr>
            <a:endParaRPr sz="1800" i="0" dirty="0">
              <a:solidFill>
                <a:srgbClr val="101D49"/>
              </a:solidFill>
            </a:endParaRPr>
          </a:p>
          <a:p>
            <a:pPr marL="0" lvl="1" indent="0" algn="ctr" rtl="0">
              <a:lnSpc>
                <a:spcPct val="94000"/>
              </a:lnSpc>
              <a:spcBef>
                <a:spcPts val="0"/>
              </a:spcBef>
              <a:spcAft>
                <a:spcPts val="0"/>
              </a:spcAft>
              <a:buClr>
                <a:schemeClr val="dk2"/>
              </a:buClr>
              <a:buSzPts val="1800"/>
              <a:buNone/>
            </a:pPr>
            <a:endParaRPr sz="1800" i="0" dirty="0">
              <a:solidFill>
                <a:srgbClr val="101D49"/>
              </a:solidFill>
            </a:endParaRPr>
          </a:p>
          <a:p>
            <a:pPr marL="0" lvl="1" indent="0" algn="ctr" rtl="0">
              <a:lnSpc>
                <a:spcPct val="94000"/>
              </a:lnSpc>
              <a:spcBef>
                <a:spcPts val="0"/>
              </a:spcBef>
              <a:spcAft>
                <a:spcPts val="0"/>
              </a:spcAft>
              <a:buClr>
                <a:schemeClr val="dk2"/>
              </a:buClr>
              <a:buSzPts val="1800"/>
              <a:buNone/>
            </a:pPr>
            <a:endParaRPr sz="1800" i="0" dirty="0">
              <a:solidFill>
                <a:srgbClr val="101D49"/>
              </a:solidFill>
            </a:endParaRPr>
          </a:p>
          <a:p>
            <a:pPr marL="0" lvl="1" indent="0" algn="l" rtl="0">
              <a:lnSpc>
                <a:spcPct val="94000"/>
              </a:lnSpc>
              <a:spcBef>
                <a:spcPts val="0"/>
              </a:spcBef>
              <a:spcAft>
                <a:spcPts val="0"/>
              </a:spcAft>
              <a:buClr>
                <a:schemeClr val="dk2"/>
              </a:buClr>
              <a:buSzPts val="1800"/>
              <a:buNone/>
            </a:pPr>
            <a:r>
              <a:rPr lang="en-US" sz="1800" i="0" dirty="0">
                <a:solidFill>
                  <a:srgbClr val="101D49"/>
                </a:solidFill>
              </a:rPr>
              <a:t>*</a:t>
            </a:r>
            <a:r>
              <a:rPr lang="en-US" i="0" dirty="0">
                <a:solidFill>
                  <a:srgbClr val="101D49"/>
                </a:solidFill>
              </a:rPr>
              <a:t>These figures are only an estimate and are not to be construed as an amount to be offered under this solicitation.</a:t>
            </a:r>
            <a:endParaRPr i="0" dirty="0">
              <a:solidFill>
                <a:srgbClr val="101D49"/>
              </a:solidFill>
            </a:endParaRPr>
          </a:p>
        </p:txBody>
      </p:sp>
      <p:graphicFrame>
        <p:nvGraphicFramePr>
          <p:cNvPr id="236" name="Google Shape;236;g1ee8b2ca97d_0_0"/>
          <p:cNvGraphicFramePr/>
          <p:nvPr/>
        </p:nvGraphicFramePr>
        <p:xfrm>
          <a:off x="2667000" y="3326250"/>
          <a:ext cx="6858000" cy="1361224"/>
        </p:xfrm>
        <a:graphic>
          <a:graphicData uri="http://schemas.openxmlformats.org/drawingml/2006/table">
            <a:tbl>
              <a:tblPr>
                <a:noFill/>
                <a:tableStyleId>{78B059CA-B474-4631-9A1B-CAD6DE871EE9}</a:tableStyleId>
              </a:tblPr>
              <a:tblGrid>
                <a:gridCol w="3429000">
                  <a:extLst>
                    <a:ext uri="{9D8B030D-6E8A-4147-A177-3AD203B41FA5}">
                      <a16:colId xmlns:a16="http://schemas.microsoft.com/office/drawing/2014/main" val="20000"/>
                    </a:ext>
                  </a:extLst>
                </a:gridCol>
                <a:gridCol w="3429000">
                  <a:extLst>
                    <a:ext uri="{9D8B030D-6E8A-4147-A177-3AD203B41FA5}">
                      <a16:colId xmlns:a16="http://schemas.microsoft.com/office/drawing/2014/main" val="20001"/>
                    </a:ext>
                  </a:extLst>
                </a:gridCol>
              </a:tblGrid>
              <a:tr h="381000">
                <a:tc>
                  <a:txBody>
                    <a:bodyPr/>
                    <a:lstStyle/>
                    <a:p>
                      <a:pPr marL="0" marR="0" lvl="1" indent="0" algn="ctr" rtl="0">
                        <a:lnSpc>
                          <a:spcPct val="94000"/>
                        </a:lnSpc>
                        <a:spcBef>
                          <a:spcPts val="0"/>
                        </a:spcBef>
                        <a:spcAft>
                          <a:spcPts val="0"/>
                        </a:spcAft>
                        <a:buClr>
                          <a:schemeClr val="dk2"/>
                        </a:buClr>
                        <a:buSzPts val="1800"/>
                        <a:buFont typeface="Arial"/>
                        <a:buNone/>
                      </a:pPr>
                      <a:r>
                        <a:rPr lang="en-US" sz="1800" b="1" u="none" strike="noStrike" cap="none">
                          <a:solidFill>
                            <a:srgbClr val="101D49"/>
                          </a:solidFill>
                          <a:latin typeface="Calibri"/>
                          <a:ea typeface="Calibri"/>
                          <a:cs typeface="Calibri"/>
                          <a:sym typeface="Calibri"/>
                        </a:rPr>
                        <a:t>Calendar Year </a:t>
                      </a:r>
                      <a:endParaRPr sz="1800" b="1" u="none" strike="noStrike" cap="none">
                        <a:solidFill>
                          <a:srgbClr val="101D49"/>
                        </a:solidFill>
                        <a:latin typeface="Calibri"/>
                        <a:ea typeface="Calibri"/>
                        <a:cs typeface="Calibri"/>
                        <a:sym typeface="Calibri"/>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CCCCC"/>
                    </a:solidFill>
                  </a:tcPr>
                </a:tc>
                <a:tc>
                  <a:txBody>
                    <a:bodyPr/>
                    <a:lstStyle/>
                    <a:p>
                      <a:pPr marL="0" marR="0" lvl="1" indent="0" algn="ctr" rtl="0">
                        <a:lnSpc>
                          <a:spcPct val="94000"/>
                        </a:lnSpc>
                        <a:spcBef>
                          <a:spcPts val="0"/>
                        </a:spcBef>
                        <a:spcAft>
                          <a:spcPts val="0"/>
                        </a:spcAft>
                        <a:buClr>
                          <a:schemeClr val="dk2"/>
                        </a:buClr>
                        <a:buSzPts val="1800"/>
                        <a:buFont typeface="Arial"/>
                        <a:buNone/>
                      </a:pPr>
                      <a:r>
                        <a:rPr lang="en-US" sz="1800" b="1" u="none" strike="noStrike" cap="none">
                          <a:solidFill>
                            <a:srgbClr val="101D49"/>
                          </a:solidFill>
                          <a:latin typeface="Calibri"/>
                          <a:ea typeface="Calibri"/>
                          <a:cs typeface="Calibri"/>
                          <a:sym typeface="Calibri"/>
                        </a:rPr>
                        <a:t>Total Spend </a:t>
                      </a:r>
                      <a:endParaRPr sz="1800" b="1" u="none" strike="noStrike" cap="none">
                        <a:solidFill>
                          <a:srgbClr val="101D49"/>
                        </a:solidFill>
                        <a:latin typeface="Calibri"/>
                        <a:ea typeface="Calibri"/>
                        <a:cs typeface="Calibri"/>
                        <a:sym typeface="Calibri"/>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CCCCC"/>
                    </a:solidFill>
                  </a:tcPr>
                </a:tc>
                <a:extLst>
                  <a:ext uri="{0D108BD9-81ED-4DB2-BD59-A6C34878D82A}">
                    <a16:rowId xmlns:a16="http://schemas.microsoft.com/office/drawing/2014/main" val="10000"/>
                  </a:ext>
                </a:extLst>
              </a:tr>
              <a:tr h="381000">
                <a:tc>
                  <a:txBody>
                    <a:bodyPr/>
                    <a:lstStyle/>
                    <a:p>
                      <a:pPr marL="0" marR="0" lvl="1" indent="0" algn="ctr" rtl="0">
                        <a:lnSpc>
                          <a:spcPct val="94000"/>
                        </a:lnSpc>
                        <a:spcBef>
                          <a:spcPts val="0"/>
                        </a:spcBef>
                        <a:spcAft>
                          <a:spcPts val="0"/>
                        </a:spcAft>
                        <a:buClr>
                          <a:srgbClr val="191B0E"/>
                        </a:buClr>
                        <a:buSzPts val="1800"/>
                        <a:buFont typeface="Arial"/>
                        <a:buNone/>
                      </a:pPr>
                      <a:r>
                        <a:rPr lang="en-US" sz="1800" u="none" strike="noStrike" cap="none">
                          <a:solidFill>
                            <a:srgbClr val="101D49"/>
                          </a:solidFill>
                          <a:latin typeface="Calibri"/>
                          <a:ea typeface="Calibri"/>
                          <a:cs typeface="Calibri"/>
                          <a:sym typeface="Calibri"/>
                        </a:rPr>
                        <a:t>2022</a:t>
                      </a:r>
                      <a:endParaRPr sz="1800" u="none" strike="noStrike" cap="none">
                        <a:solidFill>
                          <a:srgbClr val="101D49"/>
                        </a:solidFill>
                        <a:latin typeface="Calibri"/>
                        <a:ea typeface="Calibri"/>
                        <a:cs typeface="Calibri"/>
                        <a:sym typeface="Calibri"/>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1" indent="0" algn="ctr" rtl="0">
                        <a:lnSpc>
                          <a:spcPct val="94000"/>
                        </a:lnSpc>
                        <a:spcBef>
                          <a:spcPts val="0"/>
                        </a:spcBef>
                        <a:spcAft>
                          <a:spcPts val="0"/>
                        </a:spcAft>
                        <a:buClr>
                          <a:srgbClr val="191B0E"/>
                        </a:buClr>
                        <a:buSzPts val="1800"/>
                        <a:buFont typeface="Arial"/>
                        <a:buNone/>
                      </a:pPr>
                      <a:r>
                        <a:rPr lang="en-US" sz="1800" u="none" strike="noStrike" cap="none">
                          <a:solidFill>
                            <a:srgbClr val="101D49"/>
                          </a:solidFill>
                          <a:latin typeface="Calibri"/>
                          <a:ea typeface="Calibri"/>
                          <a:cs typeface="Calibri"/>
                          <a:sym typeface="Calibri"/>
                        </a:rPr>
                        <a:t>$1,856,018.01 </a:t>
                      </a:r>
                      <a:endParaRPr sz="1800" u="none" strike="noStrike" cap="none">
                        <a:solidFill>
                          <a:srgbClr val="101D49"/>
                        </a:solidFill>
                        <a:latin typeface="Calibri"/>
                        <a:ea typeface="Calibri"/>
                        <a:cs typeface="Calibri"/>
                        <a:sym typeface="Calibri"/>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381000">
                <a:tc>
                  <a:txBody>
                    <a:bodyPr/>
                    <a:lstStyle/>
                    <a:p>
                      <a:pPr marL="0" marR="0" lvl="1" indent="0" algn="ctr" rtl="0">
                        <a:lnSpc>
                          <a:spcPct val="94000"/>
                        </a:lnSpc>
                        <a:spcBef>
                          <a:spcPts val="0"/>
                        </a:spcBef>
                        <a:spcAft>
                          <a:spcPts val="0"/>
                        </a:spcAft>
                        <a:buClr>
                          <a:srgbClr val="191B0E"/>
                        </a:buClr>
                        <a:buSzPts val="1800"/>
                        <a:buFont typeface="Arial"/>
                        <a:buNone/>
                      </a:pPr>
                      <a:r>
                        <a:rPr lang="en-US" sz="1800" u="none" strike="noStrike" cap="none">
                          <a:solidFill>
                            <a:srgbClr val="101D49"/>
                          </a:solidFill>
                          <a:latin typeface="Calibri"/>
                          <a:ea typeface="Calibri"/>
                          <a:cs typeface="Calibri"/>
                          <a:sym typeface="Calibri"/>
                        </a:rPr>
                        <a:t>2023 </a:t>
                      </a:r>
                      <a:endParaRPr sz="1800" u="none" strike="noStrike" cap="none">
                        <a:solidFill>
                          <a:srgbClr val="101D49"/>
                        </a:solidFill>
                        <a:latin typeface="Calibri"/>
                        <a:ea typeface="Calibri"/>
                        <a:cs typeface="Calibri"/>
                        <a:sym typeface="Calibri"/>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63500" marR="63500" lvl="0" indent="0" algn="ctr" rtl="0">
                        <a:lnSpc>
                          <a:spcPct val="115000"/>
                        </a:lnSpc>
                        <a:spcBef>
                          <a:spcPts val="0"/>
                        </a:spcBef>
                        <a:spcAft>
                          <a:spcPts val="0"/>
                        </a:spcAft>
                        <a:buClr>
                          <a:srgbClr val="000000"/>
                        </a:buClr>
                        <a:buSzPts val="1800"/>
                        <a:buFont typeface="Arial"/>
                        <a:buNone/>
                      </a:pPr>
                      <a:r>
                        <a:rPr lang="en-US" sz="1800" u="none" strike="noStrike" cap="none">
                          <a:solidFill>
                            <a:srgbClr val="101D49"/>
                          </a:solidFill>
                          <a:latin typeface="Calibri"/>
                          <a:ea typeface="Calibri"/>
                          <a:cs typeface="Calibri"/>
                          <a:sym typeface="Calibri"/>
                        </a:rPr>
                        <a:t>$2,897,117.74 </a:t>
                      </a:r>
                      <a:endParaRPr sz="1800" u="none" strike="noStrike" cap="none">
                        <a:solidFill>
                          <a:srgbClr val="101D49"/>
                        </a:solidFill>
                        <a:latin typeface="Calibri"/>
                        <a:ea typeface="Calibri"/>
                        <a:cs typeface="Calibri"/>
                        <a:sym typeface="Calibri"/>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
        <p:nvSpPr>
          <p:cNvPr id="237" name="Google Shape;237;g1ee8b2ca97d_0_0"/>
          <p:cNvSpPr txBox="1">
            <a:spLocks noGrp="1"/>
          </p:cNvSpPr>
          <p:nvPr>
            <p:ph type="title"/>
          </p:nvPr>
        </p:nvSpPr>
        <p:spPr>
          <a:xfrm>
            <a:off x="1400654" y="763097"/>
            <a:ext cx="9601200" cy="7500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dirty="0"/>
              <a:t>Scope of Work – Attachment K</a:t>
            </a:r>
            <a:endParaRPr sz="4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6"/>
          <p:cNvSpPr txBox="1">
            <a:spLocks noGrp="1"/>
          </p:cNvSpPr>
          <p:nvPr>
            <p:ph type="title"/>
          </p:nvPr>
        </p:nvSpPr>
        <p:spPr>
          <a:xfrm>
            <a:off x="1371600" y="76560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dirty="0"/>
              <a:t>Term of Contract</a:t>
            </a:r>
            <a:endParaRPr sz="4000" dirty="0"/>
          </a:p>
        </p:txBody>
      </p:sp>
      <p:sp>
        <p:nvSpPr>
          <p:cNvPr id="244" name="Google Shape;244;p6"/>
          <p:cNvSpPr txBox="1">
            <a:spLocks noGrp="1"/>
          </p:cNvSpPr>
          <p:nvPr>
            <p:ph type="body" idx="1"/>
          </p:nvPr>
        </p:nvSpPr>
        <p:spPr>
          <a:xfrm>
            <a:off x="1371600" y="1828800"/>
            <a:ext cx="9058800" cy="2900100"/>
          </a:xfrm>
          <a:prstGeom prst="rect">
            <a:avLst/>
          </a:prstGeom>
          <a:noFill/>
          <a:ln>
            <a:noFill/>
          </a:ln>
        </p:spPr>
        <p:txBody>
          <a:bodyPr spcFirstLastPara="1" wrap="square" lIns="91425" tIns="45700" rIns="91425" bIns="45700" anchor="t" anchorCtr="0">
            <a:noAutofit/>
          </a:bodyPr>
          <a:lstStyle/>
          <a:p>
            <a:pPr marL="0" lvl="0" indent="0" algn="l" rtl="0">
              <a:lnSpc>
                <a:spcPct val="94000"/>
              </a:lnSpc>
              <a:spcBef>
                <a:spcPts val="0"/>
              </a:spcBef>
              <a:spcAft>
                <a:spcPts val="0"/>
              </a:spcAft>
              <a:buNone/>
            </a:pPr>
            <a:r>
              <a:rPr lang="en-US" sz="3600" dirty="0">
                <a:solidFill>
                  <a:srgbClr val="101D49"/>
                </a:solidFill>
              </a:rPr>
              <a:t>The term of the contract shall be for a period of ​four (4)​ years from the date of contract execution. There may be ​two (2)​ one-year renewals for a total of ​six (6)​ years at the State’s option.</a:t>
            </a:r>
            <a:endParaRPr sz="3600" dirty="0">
              <a:solidFill>
                <a:srgbClr val="101D49"/>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p7"/>
          <p:cNvSpPr txBox="1">
            <a:spLocks noGrp="1"/>
          </p:cNvSpPr>
          <p:nvPr>
            <p:ph type="title"/>
          </p:nvPr>
        </p:nvSpPr>
        <p:spPr>
          <a:xfrm>
            <a:off x="1381296" y="79201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Key Dates</a:t>
            </a:r>
            <a:endParaRPr sz="4000" dirty="0"/>
          </a:p>
        </p:txBody>
      </p:sp>
      <p:graphicFrame>
        <p:nvGraphicFramePr>
          <p:cNvPr id="251" name="Google Shape;251;p7"/>
          <p:cNvGraphicFramePr/>
          <p:nvPr/>
        </p:nvGraphicFramePr>
        <p:xfrm>
          <a:off x="1554246" y="2171690"/>
          <a:ext cx="9083500" cy="2926160"/>
        </p:xfrm>
        <a:graphic>
          <a:graphicData uri="http://schemas.openxmlformats.org/drawingml/2006/table">
            <a:tbl>
              <a:tblPr firstRow="1" bandRow="1">
                <a:noFill/>
                <a:tableStyleId>{C6B54590-0C20-491D-9940-A1D2872E849B}</a:tableStyleId>
              </a:tblPr>
              <a:tblGrid>
                <a:gridCol w="5394075">
                  <a:extLst>
                    <a:ext uri="{9D8B030D-6E8A-4147-A177-3AD203B41FA5}">
                      <a16:colId xmlns:a16="http://schemas.microsoft.com/office/drawing/2014/main" val="20000"/>
                    </a:ext>
                  </a:extLst>
                </a:gridCol>
                <a:gridCol w="3689425">
                  <a:extLst>
                    <a:ext uri="{9D8B030D-6E8A-4147-A177-3AD203B41FA5}">
                      <a16:colId xmlns:a16="http://schemas.microsoft.com/office/drawing/2014/main" val="20001"/>
                    </a:ext>
                  </a:extLst>
                </a:gridCol>
              </a:tblGrid>
              <a:tr h="306925">
                <a:tc>
                  <a:txBody>
                    <a:bodyPr/>
                    <a:lstStyle/>
                    <a:p>
                      <a:pPr marL="0" marR="0" lvl="0" indent="0" algn="ctr" rtl="0">
                        <a:lnSpc>
                          <a:spcPct val="100000"/>
                        </a:lnSpc>
                        <a:spcBef>
                          <a:spcPts val="0"/>
                        </a:spcBef>
                        <a:spcAft>
                          <a:spcPts val="0"/>
                        </a:spcAft>
                        <a:buClr>
                          <a:srgbClr val="000000"/>
                        </a:buClr>
                        <a:buSzPts val="1500"/>
                        <a:buFont typeface="Arial"/>
                        <a:buNone/>
                      </a:pPr>
                      <a:r>
                        <a:rPr lang="en-US" sz="1800" u="none" strike="noStrike" cap="none">
                          <a:solidFill>
                            <a:schemeClr val="dk1"/>
                          </a:solidFill>
                          <a:latin typeface="Calibri"/>
                          <a:ea typeface="Calibri"/>
                          <a:cs typeface="Calibri"/>
                          <a:sym typeface="Calibri"/>
                        </a:rPr>
                        <a:t>Activity</a:t>
                      </a:r>
                      <a:endParaRPr sz="1800" u="none" strike="noStrike" cap="none">
                        <a:solidFill>
                          <a:schemeClr val="dk1"/>
                        </a:solidFill>
                        <a:latin typeface="Calibri"/>
                        <a:ea typeface="Calibri"/>
                        <a:cs typeface="Calibri"/>
                        <a:sym typeface="Calibri"/>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ACC6D6"/>
                    </a:solidFill>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800" u="none" strike="noStrike" cap="none">
                          <a:solidFill>
                            <a:schemeClr val="dk1"/>
                          </a:solidFill>
                          <a:latin typeface="Calibri"/>
                          <a:ea typeface="Calibri"/>
                          <a:cs typeface="Calibri"/>
                          <a:sym typeface="Calibri"/>
                        </a:rPr>
                        <a:t>Date</a:t>
                      </a:r>
                      <a:endParaRPr sz="1800" u="none" strike="noStrike" cap="none">
                        <a:solidFill>
                          <a:schemeClr val="dk1"/>
                        </a:solidFill>
                        <a:latin typeface="Calibri"/>
                        <a:ea typeface="Calibri"/>
                        <a:cs typeface="Calibri"/>
                        <a:sym typeface="Calibri"/>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ACC6D6"/>
                    </a:solidFill>
                  </a:tcPr>
                </a:tc>
                <a:extLst>
                  <a:ext uri="{0D108BD9-81ED-4DB2-BD59-A6C34878D82A}">
                    <a16:rowId xmlns:a16="http://schemas.microsoft.com/office/drawing/2014/main" val="10000"/>
                  </a:ext>
                </a:extLst>
              </a:tr>
              <a:tr h="346250">
                <a:tc>
                  <a:txBody>
                    <a:bodyPr/>
                    <a:lstStyle/>
                    <a:p>
                      <a:pPr marL="0" marR="0" lvl="0" indent="0" algn="l" rtl="0">
                        <a:lnSpc>
                          <a:spcPct val="100000"/>
                        </a:lnSpc>
                        <a:spcBef>
                          <a:spcPts val="0"/>
                        </a:spcBef>
                        <a:spcAft>
                          <a:spcPts val="0"/>
                        </a:spcAft>
                        <a:buClr>
                          <a:srgbClr val="000000"/>
                        </a:buClr>
                        <a:buSzPts val="1500"/>
                        <a:buFont typeface="Arial"/>
                        <a:buNone/>
                      </a:pPr>
                      <a:r>
                        <a:rPr lang="en-US" sz="1800" u="none" strike="noStrike" cap="none">
                          <a:solidFill>
                            <a:srgbClr val="101D49"/>
                          </a:solidFill>
                          <a:latin typeface="Calibri"/>
                          <a:ea typeface="Calibri"/>
                          <a:cs typeface="Calibri"/>
                          <a:sym typeface="Calibri"/>
                        </a:rPr>
                        <a:t>Issue of RFP</a:t>
                      </a:r>
                      <a:endParaRPr sz="1800" u="none" strike="noStrike" cap="none">
                        <a:solidFill>
                          <a:srgbClr val="101D49"/>
                        </a:solidFill>
                        <a:latin typeface="Calibri"/>
                        <a:ea typeface="Calibri"/>
                        <a:cs typeface="Calibri"/>
                        <a:sym typeface="Calibri"/>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800">
                          <a:solidFill>
                            <a:srgbClr val="101D49"/>
                          </a:solidFill>
                          <a:latin typeface="Calibri"/>
                          <a:ea typeface="Calibri"/>
                          <a:cs typeface="Calibri"/>
                          <a:sym typeface="Calibri"/>
                        </a:rPr>
                        <a:t>February 4</a:t>
                      </a:r>
                      <a:r>
                        <a:rPr lang="en-US" sz="1800" u="none" strike="noStrike" cap="none">
                          <a:solidFill>
                            <a:srgbClr val="101D49"/>
                          </a:solidFill>
                          <a:latin typeface="Calibri"/>
                          <a:ea typeface="Calibri"/>
                          <a:cs typeface="Calibri"/>
                          <a:sym typeface="Calibri"/>
                        </a:rPr>
                        <a:t>, 2025</a:t>
                      </a:r>
                      <a:endParaRPr sz="1800" u="none" strike="noStrike" cap="none">
                        <a:solidFill>
                          <a:srgbClr val="101D49"/>
                        </a:solidFill>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346250">
                <a:tc>
                  <a:txBody>
                    <a:bodyPr/>
                    <a:lstStyle/>
                    <a:p>
                      <a:pPr marL="0" marR="0" lvl="0" indent="0" algn="l" rtl="0">
                        <a:lnSpc>
                          <a:spcPct val="100000"/>
                        </a:lnSpc>
                        <a:spcBef>
                          <a:spcPts val="0"/>
                        </a:spcBef>
                        <a:spcAft>
                          <a:spcPts val="0"/>
                        </a:spcAft>
                        <a:buClr>
                          <a:srgbClr val="000000"/>
                        </a:buClr>
                        <a:buSzPts val="1500"/>
                        <a:buFont typeface="Arial"/>
                        <a:buNone/>
                      </a:pPr>
                      <a:r>
                        <a:rPr lang="en-US" sz="1800" u="none" strike="noStrike" cap="none">
                          <a:solidFill>
                            <a:srgbClr val="101D49"/>
                          </a:solidFill>
                          <a:latin typeface="Calibri"/>
                          <a:ea typeface="Calibri"/>
                          <a:cs typeface="Calibri"/>
                          <a:sym typeface="Calibri"/>
                        </a:rPr>
                        <a:t>Deadline to Submit Written Questions</a:t>
                      </a:r>
                      <a:endParaRPr sz="18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800" u="none" strike="noStrike" cap="none">
                          <a:solidFill>
                            <a:srgbClr val="101D49"/>
                          </a:solidFill>
                          <a:latin typeface="Calibri"/>
                          <a:ea typeface="Calibri"/>
                          <a:cs typeface="Calibri"/>
                          <a:sym typeface="Calibri"/>
                        </a:rPr>
                        <a:t>February </a:t>
                      </a:r>
                      <a:r>
                        <a:rPr lang="en-US" sz="1800">
                          <a:solidFill>
                            <a:srgbClr val="101D49"/>
                          </a:solidFill>
                          <a:latin typeface="Calibri"/>
                          <a:ea typeface="Calibri"/>
                          <a:cs typeface="Calibri"/>
                          <a:sym typeface="Calibri"/>
                        </a:rPr>
                        <a:t>24</a:t>
                      </a:r>
                      <a:r>
                        <a:rPr lang="en-US" sz="1800" u="none" strike="noStrike" cap="none">
                          <a:solidFill>
                            <a:srgbClr val="101D49"/>
                          </a:solidFill>
                          <a:latin typeface="Calibri"/>
                          <a:ea typeface="Calibri"/>
                          <a:cs typeface="Calibri"/>
                          <a:sym typeface="Calibri"/>
                        </a:rPr>
                        <a:t>, 2025</a:t>
                      </a:r>
                      <a:endParaRPr sz="1800" u="none" strike="noStrike" cap="none">
                        <a:solidFill>
                          <a:srgbClr val="101D49"/>
                        </a:solidFill>
                        <a:latin typeface="Calibri"/>
                        <a:ea typeface="Calibri"/>
                        <a:cs typeface="Calibri"/>
                        <a:sym typeface="Calibri"/>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346250">
                <a:tc>
                  <a:txBody>
                    <a:bodyPr/>
                    <a:lstStyle/>
                    <a:p>
                      <a:pPr marL="0" marR="0" lvl="0" indent="0" algn="l" rtl="0">
                        <a:lnSpc>
                          <a:spcPct val="100000"/>
                        </a:lnSpc>
                        <a:spcBef>
                          <a:spcPts val="0"/>
                        </a:spcBef>
                        <a:spcAft>
                          <a:spcPts val="0"/>
                        </a:spcAft>
                        <a:buClr>
                          <a:srgbClr val="101D49"/>
                        </a:buClr>
                        <a:buSzPts val="1500"/>
                        <a:buFont typeface="Calibri"/>
                        <a:buNone/>
                      </a:pPr>
                      <a:r>
                        <a:rPr lang="en-US" sz="1800" u="none" strike="noStrike" cap="none">
                          <a:solidFill>
                            <a:srgbClr val="101D49"/>
                          </a:solidFill>
                          <a:latin typeface="Calibri"/>
                          <a:ea typeface="Calibri"/>
                          <a:cs typeface="Calibri"/>
                          <a:sym typeface="Calibri"/>
                        </a:rPr>
                        <a:t>Response to Written Questions</a:t>
                      </a:r>
                      <a:endParaRPr sz="18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FF0000"/>
                        </a:buClr>
                        <a:buSzPts val="1500"/>
                        <a:buFont typeface="Calibri"/>
                        <a:buNone/>
                      </a:pPr>
                      <a:r>
                        <a:rPr lang="en-US" sz="1800">
                          <a:solidFill>
                            <a:srgbClr val="101D49"/>
                          </a:solidFill>
                          <a:latin typeface="Calibri"/>
                          <a:ea typeface="Calibri"/>
                          <a:cs typeface="Calibri"/>
                          <a:sym typeface="Calibri"/>
                        </a:rPr>
                        <a:t>March 10</a:t>
                      </a:r>
                      <a:r>
                        <a:rPr lang="en-US" sz="1800" u="none" strike="noStrike" cap="none">
                          <a:solidFill>
                            <a:srgbClr val="101D49"/>
                          </a:solidFill>
                          <a:latin typeface="Calibri"/>
                          <a:ea typeface="Calibri"/>
                          <a:cs typeface="Calibri"/>
                          <a:sym typeface="Calibri"/>
                        </a:rPr>
                        <a:t>, 2025</a:t>
                      </a:r>
                      <a:endParaRPr sz="1800" u="none" strike="noStrike" cap="none">
                        <a:solidFill>
                          <a:srgbClr val="101D49"/>
                        </a:solidFill>
                        <a:latin typeface="Calibri"/>
                        <a:ea typeface="Calibri"/>
                        <a:cs typeface="Calibri"/>
                        <a:sym typeface="Calibri"/>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346250">
                <a:tc>
                  <a:txBody>
                    <a:bodyPr/>
                    <a:lstStyle/>
                    <a:p>
                      <a:pPr marL="0" marR="0" lvl="0" indent="0" algn="l" rtl="0">
                        <a:lnSpc>
                          <a:spcPct val="100000"/>
                        </a:lnSpc>
                        <a:spcBef>
                          <a:spcPts val="0"/>
                        </a:spcBef>
                        <a:spcAft>
                          <a:spcPts val="0"/>
                        </a:spcAft>
                        <a:buClr>
                          <a:srgbClr val="101D49"/>
                        </a:buClr>
                        <a:buSzPts val="1500"/>
                        <a:buFont typeface="Calibri"/>
                        <a:buNone/>
                      </a:pPr>
                      <a:r>
                        <a:rPr lang="en-US" sz="1800" u="none" strike="noStrike" cap="none">
                          <a:solidFill>
                            <a:srgbClr val="101D49"/>
                          </a:solidFill>
                          <a:latin typeface="Calibri"/>
                          <a:ea typeface="Calibri"/>
                          <a:cs typeface="Calibri"/>
                          <a:sym typeface="Calibri"/>
                        </a:rPr>
                        <a:t>Intent to Respond (Optional) </a:t>
                      </a:r>
                      <a:endParaRPr sz="18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FF0000"/>
                        </a:buClr>
                        <a:buSzPts val="1500"/>
                        <a:buFont typeface="Calibri"/>
                        <a:buNone/>
                      </a:pPr>
                      <a:r>
                        <a:rPr lang="en-US" sz="1800" u="none" strike="noStrike" cap="none">
                          <a:solidFill>
                            <a:srgbClr val="101D49"/>
                          </a:solidFill>
                          <a:latin typeface="Calibri"/>
                          <a:ea typeface="Calibri"/>
                          <a:cs typeface="Calibri"/>
                          <a:sym typeface="Calibri"/>
                        </a:rPr>
                        <a:t>March </a:t>
                      </a:r>
                      <a:r>
                        <a:rPr lang="en-US" sz="1800">
                          <a:solidFill>
                            <a:srgbClr val="101D49"/>
                          </a:solidFill>
                          <a:latin typeface="Calibri"/>
                          <a:ea typeface="Calibri"/>
                          <a:cs typeface="Calibri"/>
                          <a:sym typeface="Calibri"/>
                        </a:rPr>
                        <a:t>31</a:t>
                      </a:r>
                      <a:r>
                        <a:rPr lang="en-US" sz="1800" u="none" strike="noStrike" cap="none">
                          <a:solidFill>
                            <a:srgbClr val="101D49"/>
                          </a:solidFill>
                          <a:latin typeface="Calibri"/>
                          <a:ea typeface="Calibri"/>
                          <a:cs typeface="Calibri"/>
                          <a:sym typeface="Calibri"/>
                        </a:rPr>
                        <a:t>, 2025</a:t>
                      </a:r>
                      <a:endParaRPr sz="1800" u="none" strike="noStrike" cap="none">
                        <a:solidFill>
                          <a:srgbClr val="101D49"/>
                        </a:solidFill>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346250">
                <a:tc>
                  <a:txBody>
                    <a:bodyPr/>
                    <a:lstStyle/>
                    <a:p>
                      <a:pPr marL="0" marR="0" lvl="0" indent="0" algn="l" rtl="0">
                        <a:lnSpc>
                          <a:spcPct val="100000"/>
                        </a:lnSpc>
                        <a:spcBef>
                          <a:spcPts val="0"/>
                        </a:spcBef>
                        <a:spcAft>
                          <a:spcPts val="0"/>
                        </a:spcAft>
                        <a:buClr>
                          <a:srgbClr val="000000"/>
                        </a:buClr>
                        <a:buSzPts val="1500"/>
                        <a:buFont typeface="Arial"/>
                        <a:buNone/>
                      </a:pPr>
                      <a:r>
                        <a:rPr lang="en-US" sz="1800" u="none" strike="noStrike" cap="none">
                          <a:solidFill>
                            <a:srgbClr val="101D49"/>
                          </a:solidFill>
                          <a:latin typeface="Calibri"/>
                          <a:ea typeface="Calibri"/>
                          <a:cs typeface="Calibri"/>
                          <a:sym typeface="Calibri"/>
                        </a:rPr>
                        <a:t>Submission process (Online Submission Form)</a:t>
                      </a:r>
                      <a:endParaRPr sz="18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800">
                          <a:solidFill>
                            <a:srgbClr val="101D49"/>
                          </a:solidFill>
                          <a:latin typeface="Calibri"/>
                          <a:ea typeface="Calibri"/>
                          <a:cs typeface="Calibri"/>
                          <a:sym typeface="Calibri"/>
                        </a:rPr>
                        <a:t>April 14</a:t>
                      </a:r>
                      <a:r>
                        <a:rPr lang="en-US" sz="1800" u="none" strike="noStrike" cap="none">
                          <a:solidFill>
                            <a:srgbClr val="101D49"/>
                          </a:solidFill>
                          <a:latin typeface="Calibri"/>
                          <a:ea typeface="Calibri"/>
                          <a:cs typeface="Calibri"/>
                          <a:sym typeface="Calibri"/>
                        </a:rPr>
                        <a:t>, 2025</a:t>
                      </a:r>
                      <a:endParaRPr sz="1800" u="none" strike="noStrike" cap="none">
                        <a:solidFill>
                          <a:srgbClr val="101D49"/>
                        </a:solidFill>
                        <a:latin typeface="Calibri"/>
                        <a:ea typeface="Calibri"/>
                        <a:cs typeface="Calibri"/>
                        <a:sym typeface="Calibri"/>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346250">
                <a:tc>
                  <a:txBody>
                    <a:bodyPr/>
                    <a:lstStyle/>
                    <a:p>
                      <a:pPr marL="0" marR="0" lvl="0" indent="0" algn="l" rtl="0">
                        <a:lnSpc>
                          <a:spcPct val="100000"/>
                        </a:lnSpc>
                        <a:spcBef>
                          <a:spcPts val="0"/>
                        </a:spcBef>
                        <a:spcAft>
                          <a:spcPts val="0"/>
                        </a:spcAft>
                        <a:buClr>
                          <a:srgbClr val="000000"/>
                        </a:buClr>
                        <a:buSzPts val="1500"/>
                        <a:buFont typeface="Arial"/>
                        <a:buNone/>
                      </a:pPr>
                      <a:r>
                        <a:rPr lang="en-US" sz="1800" u="none" strike="noStrike" cap="none">
                          <a:solidFill>
                            <a:srgbClr val="101D49"/>
                          </a:solidFill>
                          <a:latin typeface="Calibri"/>
                          <a:ea typeface="Calibri"/>
                          <a:cs typeface="Calibri"/>
                          <a:sym typeface="Calibri"/>
                        </a:rPr>
                        <a:t>Submission of Reference Check Forms to the State</a:t>
                      </a:r>
                      <a:endParaRPr sz="18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800" u="none" strike="noStrike" cap="none">
                          <a:solidFill>
                            <a:srgbClr val="101D49"/>
                          </a:solidFill>
                          <a:latin typeface="Calibri"/>
                          <a:ea typeface="Calibri"/>
                          <a:cs typeface="Calibri"/>
                          <a:sym typeface="Calibri"/>
                        </a:rPr>
                        <a:t>April </a:t>
                      </a:r>
                      <a:r>
                        <a:rPr lang="en-US" sz="1800">
                          <a:solidFill>
                            <a:srgbClr val="101D49"/>
                          </a:solidFill>
                          <a:latin typeface="Calibri"/>
                          <a:ea typeface="Calibri"/>
                          <a:cs typeface="Calibri"/>
                          <a:sym typeface="Calibri"/>
                        </a:rPr>
                        <a:t>17</a:t>
                      </a:r>
                      <a:r>
                        <a:rPr lang="en-US" sz="1800" u="none" strike="noStrike" cap="none">
                          <a:solidFill>
                            <a:srgbClr val="101D49"/>
                          </a:solidFill>
                          <a:latin typeface="Calibri"/>
                          <a:ea typeface="Calibri"/>
                          <a:cs typeface="Calibri"/>
                          <a:sym typeface="Calibri"/>
                        </a:rPr>
                        <a:t>, 2025</a:t>
                      </a:r>
                      <a:endParaRPr sz="1800" u="none" strike="noStrike" cap="none">
                        <a:solidFill>
                          <a:srgbClr val="101D49"/>
                        </a:solidFill>
                        <a:latin typeface="Calibri"/>
                        <a:ea typeface="Calibri"/>
                        <a:cs typeface="Calibri"/>
                        <a:sym typeface="Calibri"/>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346250">
                <a:tc>
                  <a:txBody>
                    <a:bodyPr/>
                    <a:lstStyle/>
                    <a:p>
                      <a:pPr marL="0" marR="0" lvl="0" indent="0" algn="l" rtl="0">
                        <a:lnSpc>
                          <a:spcPct val="100000"/>
                        </a:lnSpc>
                        <a:spcBef>
                          <a:spcPts val="0"/>
                        </a:spcBef>
                        <a:spcAft>
                          <a:spcPts val="0"/>
                        </a:spcAft>
                        <a:buClr>
                          <a:srgbClr val="101D49"/>
                        </a:buClr>
                        <a:buSzPts val="1500"/>
                        <a:buFont typeface="Calibri"/>
                        <a:buNone/>
                      </a:pPr>
                      <a:r>
                        <a:rPr lang="en-US" sz="1800" u="none" strike="noStrike" cap="none">
                          <a:solidFill>
                            <a:srgbClr val="101D49"/>
                          </a:solidFill>
                          <a:latin typeface="Calibri"/>
                          <a:ea typeface="Calibri"/>
                          <a:cs typeface="Calibri"/>
                          <a:sym typeface="Calibri"/>
                        </a:rPr>
                        <a:t>RFP Award Recommendation</a:t>
                      </a:r>
                      <a:endParaRPr sz="18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800" u="none" strike="noStrike" cap="none">
                          <a:solidFill>
                            <a:srgbClr val="101D49"/>
                          </a:solidFill>
                          <a:latin typeface="Calibri"/>
                          <a:ea typeface="Calibri"/>
                          <a:cs typeface="Calibri"/>
                          <a:sym typeface="Calibri"/>
                        </a:rPr>
                        <a:t>TBD</a:t>
                      </a:r>
                      <a:endParaRPr sz="1800" u="none" strike="noStrike" cap="none">
                        <a:solidFill>
                          <a:srgbClr val="101D49"/>
                        </a:solidFill>
                        <a:latin typeface="Calibri"/>
                        <a:ea typeface="Calibri"/>
                        <a:cs typeface="Calibri"/>
                        <a:sym typeface="Calibri"/>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Tree>
  </p:cSld>
  <p:clrMapOvr>
    <a:masterClrMapping/>
  </p:clrMapOvr>
</p:sld>
</file>

<file path=ppt/theme/theme1.xml><?xml version="1.0" encoding="utf-8"?>
<a:theme xmlns:a="http://schemas.openxmlformats.org/drawingml/2006/main" name="Crop">
  <a:themeElements>
    <a:clrScheme name="Crop">
      <a:dk1>
        <a:srgbClr val="000000"/>
      </a:dk1>
      <a:lt1>
        <a:srgbClr val="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rop">
  <a:themeElements>
    <a:clrScheme name="Crop">
      <a:dk1>
        <a:srgbClr val="000000"/>
      </a:dk1>
      <a:lt1>
        <a:srgbClr val="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TotalTime>
  <Words>5052</Words>
  <Application>Microsoft Office PowerPoint</Application>
  <PresentationFormat>Widescreen</PresentationFormat>
  <Paragraphs>621</Paragraphs>
  <Slides>53</Slides>
  <Notes>53</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53</vt:i4>
      </vt:variant>
    </vt:vector>
  </HeadingPairs>
  <TitlesOfParts>
    <vt:vector size="61" baseType="lpstr">
      <vt:lpstr>Libre Franklin</vt:lpstr>
      <vt:lpstr>Arial</vt:lpstr>
      <vt:lpstr>Times New Roman</vt:lpstr>
      <vt:lpstr>Garamond</vt:lpstr>
      <vt:lpstr>Calibri</vt:lpstr>
      <vt:lpstr>Noto Sans Symbols</vt:lpstr>
      <vt:lpstr>Crop</vt:lpstr>
      <vt:lpstr>Crop</vt:lpstr>
      <vt:lpstr>REQUEST FOR PROPOSAL 25-83305  LANGUAGE INTERPRETATION AND TRANSLATION SERVICES  INDIANA DEPARTMENT OF ADMINISTRATION   PRE-PROPOSAL CONFERENCE  February 17, 2025  IDOA/PROCUREMENT DIVISION</vt:lpstr>
      <vt:lpstr>Agenda</vt:lpstr>
      <vt:lpstr>General Information</vt:lpstr>
      <vt:lpstr>RFP 25-83305 Overview  </vt:lpstr>
      <vt:lpstr>Purpose of the RFP and Background</vt:lpstr>
      <vt:lpstr>Scope of Work – Attachment K</vt:lpstr>
      <vt:lpstr>Scope of Work – Attachment K</vt:lpstr>
      <vt:lpstr>Term of Contract</vt:lpstr>
      <vt:lpstr>Key Dates</vt:lpstr>
      <vt:lpstr>Proposal Instructions and Evaluation Criteria </vt:lpstr>
      <vt:lpstr>Executive Summary</vt:lpstr>
      <vt:lpstr>Attestation Form – Attachment J</vt:lpstr>
      <vt:lpstr>Buy Indiana – RFP Section 2.6.2 &amp; IEI – Attachment C</vt:lpstr>
      <vt:lpstr>Business Proposal – Attachment E</vt:lpstr>
      <vt:lpstr>Business Proposal – Attachment E</vt:lpstr>
      <vt:lpstr>Technical Proposal – Attachment F</vt:lpstr>
      <vt:lpstr>Minimum Requirements – Attachment F1</vt:lpstr>
      <vt:lpstr>Cost Proposal Summary Tab – Attachment D</vt:lpstr>
      <vt:lpstr>Cost Proposal In-Person Tab – Attachment D</vt:lpstr>
      <vt:lpstr>Cost Proposal Telephonic Tab – Attachment D</vt:lpstr>
      <vt:lpstr>Cost Proposal Document Tab – Attachment D</vt:lpstr>
      <vt:lpstr>Cost Proposal Virtual Tab – Attachment D</vt:lpstr>
      <vt:lpstr>Cost Proposal Value-Added Offering Tab – Attachment D</vt:lpstr>
      <vt:lpstr>Confidential Information</vt:lpstr>
      <vt:lpstr>Evaluation Criteria</vt:lpstr>
      <vt:lpstr>IDOA Division of Supplier Diversity Program Overview </vt:lpstr>
      <vt:lpstr>Minority and Women’s Business Enterprises</vt:lpstr>
      <vt:lpstr>Minority and Women’s Business Enterprises</vt:lpstr>
      <vt:lpstr>Minority and Women’s Business Enterprises</vt:lpstr>
      <vt:lpstr>Minority and Women’s Business Enterprises</vt:lpstr>
      <vt:lpstr>Minority and Women’s Business Enterprises</vt:lpstr>
      <vt:lpstr>Minority and Women’s Business Enterprises</vt:lpstr>
      <vt:lpstr>Indiana Veteran Owned Small Businesses</vt:lpstr>
      <vt:lpstr>Indiana Veteran Owned Small Businesses</vt:lpstr>
      <vt:lpstr>Indiana Veteran Owned Small Businesses</vt:lpstr>
      <vt:lpstr>Indiana Veteran Owned Small Businesses</vt:lpstr>
      <vt:lpstr>Instructions for Completing Attachments A and A1 </vt:lpstr>
      <vt:lpstr>MBE/WBE and IVOSB Subcontractor Commitments</vt:lpstr>
      <vt:lpstr>PowerPoint Presentation</vt:lpstr>
      <vt:lpstr>Minority and Women’s Business Enterprises Subcontractor Commitment Form</vt:lpstr>
      <vt:lpstr>PowerPoint Presentation</vt:lpstr>
      <vt:lpstr>Indiana Veteran Owned Small Business Subcontractor Commitment Form</vt:lpstr>
      <vt:lpstr>IDOA Subcontractor Commitment Scoring and Compliance </vt:lpstr>
      <vt:lpstr>IDOA Subcontractor Scoring</vt:lpstr>
      <vt:lpstr>Subcontractor Compliance</vt:lpstr>
      <vt:lpstr>Submission Requirements </vt:lpstr>
      <vt:lpstr>Optional Submission Forms/Documents </vt:lpstr>
      <vt:lpstr>Required Submission Forms/Documents </vt:lpstr>
      <vt:lpstr>Submission Requirements</vt:lpstr>
      <vt:lpstr>Additional Information</vt:lpstr>
      <vt:lpstr>Questions </vt:lpstr>
      <vt:lpstr>RFP 25-83305 &amp; 25-82958 Addendums </vt:lpstr>
      <vt:lpstr>Thank You  Lindsey Osborne liosborne@idoa.in.gov   Division of Supplier Diversity mwbecompliance@idoa.in.gov  www.in.gov/idoa/mwbe/payaudit.htm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Thayer, Jessica (IDOA)</dc:creator>
  <cp:lastModifiedBy>Osborne, Lindsey</cp:lastModifiedBy>
  <cp:revision>4</cp:revision>
  <dcterms:created xsi:type="dcterms:W3CDTF">2018-02-20T21:33:06Z</dcterms:created>
  <dcterms:modified xsi:type="dcterms:W3CDTF">2025-02-17T16:26:59Z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0x010100A5E303206A786E4F8E35A6931EE1A3B3</vt:lpwstr>
  </property>
</Properties>
</file>